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1"/>
  </p:sldMasterIdLst>
  <p:notesMasterIdLst>
    <p:notesMasterId r:id="rId33"/>
  </p:notesMasterIdLst>
  <p:handoutMasterIdLst>
    <p:handoutMasterId r:id="rId34"/>
  </p:handoutMasterIdLst>
  <p:sldIdLst>
    <p:sldId id="290" r:id="rId2"/>
    <p:sldId id="330" r:id="rId3"/>
    <p:sldId id="327" r:id="rId4"/>
    <p:sldId id="297" r:id="rId5"/>
    <p:sldId id="298" r:id="rId6"/>
    <p:sldId id="295" r:id="rId7"/>
    <p:sldId id="299" r:id="rId8"/>
    <p:sldId id="300" r:id="rId9"/>
    <p:sldId id="301" r:id="rId10"/>
    <p:sldId id="302" r:id="rId11"/>
    <p:sldId id="303" r:id="rId12"/>
    <p:sldId id="304" r:id="rId13"/>
    <p:sldId id="305" r:id="rId14"/>
    <p:sldId id="306" r:id="rId15"/>
    <p:sldId id="309" r:id="rId16"/>
    <p:sldId id="310" r:id="rId17"/>
    <p:sldId id="313" r:id="rId18"/>
    <p:sldId id="314" r:id="rId19"/>
    <p:sldId id="318" r:id="rId20"/>
    <p:sldId id="319" r:id="rId21"/>
    <p:sldId id="320" r:id="rId22"/>
    <p:sldId id="321" r:id="rId23"/>
    <p:sldId id="292" r:id="rId24"/>
    <p:sldId id="294" r:id="rId25"/>
    <p:sldId id="322" r:id="rId26"/>
    <p:sldId id="289" r:id="rId27"/>
    <p:sldId id="323" r:id="rId28"/>
    <p:sldId id="324" r:id="rId29"/>
    <p:sldId id="293" r:id="rId30"/>
    <p:sldId id="286" r:id="rId31"/>
    <p:sldId id="287" r:id="rId32"/>
  </p:sldIdLst>
  <p:sldSz cx="9144000" cy="6858000" type="screen4x3"/>
  <p:notesSz cx="7099300" cy="10234613"/>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0" userDrawn="1">
          <p15:clr>
            <a:srgbClr val="A4A3A4"/>
          </p15:clr>
        </p15:guide>
        <p15:guide id="2" orient="horz" pos="4065" userDrawn="1">
          <p15:clr>
            <a:srgbClr val="A4A3A4"/>
          </p15:clr>
        </p15:guide>
        <p15:guide id="3" orient="horz" pos="3135" userDrawn="1">
          <p15:clr>
            <a:srgbClr val="A4A3A4"/>
          </p15:clr>
        </p15:guide>
        <p15:guide id="5" orient="horz" pos="1638" userDrawn="1">
          <p15:clr>
            <a:srgbClr val="A4A3A4"/>
          </p15:clr>
        </p15:guide>
        <p15:guide id="6" pos="204" userDrawn="1">
          <p15:clr>
            <a:srgbClr val="A4A3A4"/>
          </p15:clr>
        </p15:guide>
        <p15:guide id="7" pos="5556" userDrawn="1">
          <p15:clr>
            <a:srgbClr val="A4A3A4"/>
          </p15:clr>
        </p15:guide>
        <p15:guide id="8" orient="horz" pos="2591" userDrawn="1">
          <p15:clr>
            <a:srgbClr val="A4A3A4"/>
          </p15:clr>
        </p15:guide>
        <p15:guide id="9" pos="340" userDrawn="1">
          <p15:clr>
            <a:srgbClr val="A4A3A4"/>
          </p15:clr>
        </p15:guide>
        <p15:guide id="10" orient="horz" pos="2750" userDrawn="1">
          <p15:clr>
            <a:srgbClr val="A4A3A4"/>
          </p15:clr>
        </p15:guide>
        <p15:guide id="11" orient="horz" pos="1480" userDrawn="1">
          <p15:clr>
            <a:srgbClr val="A4A3A4"/>
          </p15:clr>
        </p15:guide>
        <p15:guide id="12" orient="horz" pos="1979" userDrawn="1">
          <p15:clr>
            <a:srgbClr val="A4A3A4"/>
          </p15:clr>
        </p15:guide>
        <p15:guide id="13" orient="horz" pos="2160" userDrawn="1">
          <p15:clr>
            <a:srgbClr val="A4A3A4"/>
          </p15:clr>
        </p15:guide>
        <p15:guide id="14" orient="horz" pos="3385" userDrawn="1">
          <p15:clr>
            <a:srgbClr val="A4A3A4"/>
          </p15:clr>
        </p15:guide>
        <p15:guide id="15" orient="horz" pos="3657" userDrawn="1">
          <p15:clr>
            <a:srgbClr val="A4A3A4"/>
          </p15:clr>
        </p15:guide>
        <p15:guide id="16" pos="2880" userDrawn="1">
          <p15:clr>
            <a:srgbClr val="A4A3A4"/>
          </p15:clr>
        </p15:guide>
        <p15:guide id="17" orient="horz" pos="1162" userDrawn="1">
          <p15:clr>
            <a:srgbClr val="A4A3A4"/>
          </p15:clr>
        </p15:guide>
        <p15:guide id="18" orient="horz" pos="2228" userDrawn="1">
          <p15:clr>
            <a:srgbClr val="A4A3A4"/>
          </p15:clr>
        </p15:guide>
        <p15:guide id="19" pos="29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4ED"/>
    <a:srgbClr val="CCD9ED"/>
    <a:srgbClr val="9AB3DC"/>
    <a:srgbClr val="B3C6E5"/>
    <a:srgbClr val="ABB5BE"/>
    <a:srgbClr val="E0EFA8"/>
    <a:srgbClr val="C1DF52"/>
    <a:srgbClr val="FFCAB3"/>
    <a:srgbClr val="FFA680"/>
    <a:srgbClr val="8EAC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50" autoAdjust="0"/>
    <p:restoredTop sz="94660" autoAdjust="0"/>
  </p:normalViewPr>
  <p:slideViewPr>
    <p:cSldViewPr snapToGrid="0" showGuides="1">
      <p:cViewPr varScale="1">
        <p:scale>
          <a:sx n="111" d="100"/>
          <a:sy n="111" d="100"/>
        </p:scale>
        <p:origin x="1842" y="114"/>
      </p:cViewPr>
      <p:guideLst>
        <p:guide orient="horz" pos="2840"/>
        <p:guide orient="horz" pos="4065"/>
        <p:guide orient="horz" pos="3135"/>
        <p:guide orient="horz" pos="1638"/>
        <p:guide pos="204"/>
        <p:guide pos="5556"/>
        <p:guide orient="horz" pos="2591"/>
        <p:guide pos="340"/>
        <p:guide orient="horz" pos="2750"/>
        <p:guide orient="horz" pos="1480"/>
        <p:guide orient="horz" pos="1979"/>
        <p:guide orient="horz" pos="2160"/>
        <p:guide orient="horz" pos="3385"/>
        <p:guide orient="horz" pos="3657"/>
        <p:guide pos="2880"/>
        <p:guide orient="horz" pos="1162"/>
        <p:guide orient="horz" pos="2228"/>
        <p:guide pos="2948"/>
      </p:guideLst>
    </p:cSldViewPr>
  </p:slideViewPr>
  <p:outlineViewPr>
    <p:cViewPr>
      <p:scale>
        <a:sx n="33" d="100"/>
        <a:sy n="33" d="100"/>
      </p:scale>
      <p:origin x="0" y="-10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Lst>
  </p:outlineViewPr>
  <p:notesTextViewPr>
    <p:cViewPr>
      <p:scale>
        <a:sx n="1" d="1"/>
        <a:sy n="1" d="1"/>
      </p:scale>
      <p:origin x="0" y="0"/>
    </p:cViewPr>
  </p:notesTextViewPr>
  <p:sorterViewPr>
    <p:cViewPr>
      <p:scale>
        <a:sx n="100" d="100"/>
        <a:sy n="100" d="100"/>
      </p:scale>
      <p:origin x="0" y="-2196"/>
    </p:cViewPr>
  </p:sorterViewPr>
  <p:notesViewPr>
    <p:cSldViewPr snapToGrid="0" showGuides="1">
      <p:cViewPr varScale="1">
        <p:scale>
          <a:sx n="80" d="100"/>
          <a:sy n="80" d="100"/>
        </p:scale>
        <p:origin x="2898" y="96"/>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 Id="rId4" Type="http://schemas.openxmlformats.org/officeDocument/2006/relationships/image" Target="../media/image55.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4" Type="http://schemas.openxmlformats.org/officeDocument/2006/relationships/image" Target="../media/image62.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66.emf"/><Relationship Id="rId4" Type="http://schemas.openxmlformats.org/officeDocument/2006/relationships/image" Target="../media/image69.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image" Target="../media/image74.emf"/><Relationship Id="rId4" Type="http://schemas.openxmlformats.org/officeDocument/2006/relationships/image" Target="../media/image7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531E97A-5AAF-4A08-ADE1-990E8B20D619}"/>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sz="1000">
              <a:solidFill>
                <a:schemeClr val="tx2"/>
              </a:solidFill>
            </a:endParaRPr>
          </a:p>
        </p:txBody>
      </p:sp>
      <p:sp>
        <p:nvSpPr>
          <p:cNvPr id="3" name="Datumsplatzhalter 2">
            <a:extLst>
              <a:ext uri="{FF2B5EF4-FFF2-40B4-BE49-F238E27FC236}">
                <a16:creationId xmlns:a16="http://schemas.microsoft.com/office/drawing/2014/main" id="{E4EFAED7-8ABF-4533-852F-13D227C5EC6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0AB6BE80-135E-4E57-84F1-C73DC04A820C}" type="datetimeFigureOut">
              <a:rPr lang="de-DE" sz="1000">
                <a:solidFill>
                  <a:schemeClr val="tx2"/>
                </a:solidFill>
              </a:rPr>
              <a:t>24.03.2022</a:t>
            </a:fld>
            <a:endParaRPr lang="de-DE" sz="1000">
              <a:solidFill>
                <a:schemeClr val="tx2"/>
              </a:solidFill>
            </a:endParaRPr>
          </a:p>
        </p:txBody>
      </p:sp>
      <p:sp>
        <p:nvSpPr>
          <p:cNvPr id="4" name="Fußzeilenplatzhalter 3">
            <a:extLst>
              <a:ext uri="{FF2B5EF4-FFF2-40B4-BE49-F238E27FC236}">
                <a16:creationId xmlns:a16="http://schemas.microsoft.com/office/drawing/2014/main" id="{FD04FF95-606E-4DC2-8ED7-23864C53FD8E}"/>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sz="1000">
              <a:solidFill>
                <a:schemeClr val="tx2"/>
              </a:solidFill>
            </a:endParaRPr>
          </a:p>
        </p:txBody>
      </p:sp>
      <p:sp>
        <p:nvSpPr>
          <p:cNvPr id="5" name="Foliennummernplatzhalter 4">
            <a:extLst>
              <a:ext uri="{FF2B5EF4-FFF2-40B4-BE49-F238E27FC236}">
                <a16:creationId xmlns:a16="http://schemas.microsoft.com/office/drawing/2014/main" id="{96701D9F-E4F8-46A5-A736-158466E962B5}"/>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A52AB601-25EC-40C2-BC92-9CBF855C46FC}" type="slidenum">
              <a:rPr lang="de-DE" sz="1000">
                <a:solidFill>
                  <a:schemeClr val="tx2"/>
                </a:solidFill>
              </a:rPr>
              <a:t>‹Nr.›</a:t>
            </a:fld>
            <a:endParaRPr lang="de-DE" sz="1000">
              <a:solidFill>
                <a:schemeClr val="tx2"/>
              </a:solidFill>
            </a:endParaRPr>
          </a:p>
        </p:txBody>
      </p:sp>
    </p:spTree>
    <p:extLst>
      <p:ext uri="{BB962C8B-B14F-4D97-AF65-F5344CB8AC3E}">
        <p14:creationId xmlns:p14="http://schemas.microsoft.com/office/powerpoint/2010/main" val="3322678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000">
                <a:solidFill>
                  <a:schemeClr val="tx2"/>
                </a:solidFill>
              </a:defRPr>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000">
                <a:solidFill>
                  <a:schemeClr val="tx2"/>
                </a:solidFill>
              </a:defRPr>
            </a:lvl1pPr>
          </a:lstStyle>
          <a:p>
            <a:fld id="{E60AA0AD-BB8A-4AB1-A67D-DA39B784EBB3}" type="datetimeFigureOut">
              <a:rPr lang="de-DE"/>
              <a:pPr/>
              <a:t>24.03.2022</a:t>
            </a:fld>
            <a:endParaRPr lang="de-DE"/>
          </a:p>
        </p:txBody>
      </p:sp>
      <p:sp>
        <p:nvSpPr>
          <p:cNvPr id="4" name="Folienbildplatzhalt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0" tIns="0" rIns="0" bIns="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000">
                <a:solidFill>
                  <a:schemeClr val="tx2"/>
                </a:solidFill>
              </a:defRPr>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000">
                <a:solidFill>
                  <a:schemeClr val="tx2"/>
                </a:solidFill>
              </a:defRPr>
            </a:lvl1pPr>
          </a:lstStyle>
          <a:p>
            <a:fld id="{14016546-CF97-4AFD-BBB4-2016520B0FEB}" type="slidenum">
              <a:rPr lang="de-DE"/>
              <a:pPr/>
              <a:t>‹Nr.›</a:t>
            </a:fld>
            <a:endParaRPr lang="de-DE"/>
          </a:p>
        </p:txBody>
      </p:sp>
    </p:spTree>
    <p:extLst>
      <p:ext uri="{BB962C8B-B14F-4D97-AF65-F5344CB8AC3E}">
        <p14:creationId xmlns:p14="http://schemas.microsoft.com/office/powerpoint/2010/main" val="205984438"/>
      </p:ext>
    </p:extLst>
  </p:cSld>
  <p:clrMap bg1="lt1" tx1="dk1" bg2="lt2" tx2="dk2" accent1="accent1" accent2="accent2" accent3="accent3" accent4="accent4" accent5="accent5" accent6="accent6" hlink="hlink" folHlink="folHlink"/>
  <p:notesStyle>
    <a:lvl1pPr marL="0" algn="l" defTabSz="432000" rtl="0" eaLnBrk="1" latinLnBrk="0" hangingPunct="1">
      <a:lnSpc>
        <a:spcPct val="110000"/>
      </a:lnSpc>
      <a:defRPr sz="1200" kern="1200">
        <a:solidFill>
          <a:schemeClr val="tx1"/>
        </a:solidFill>
        <a:latin typeface="+mn-lt"/>
        <a:ea typeface="+mn-ea"/>
        <a:cs typeface="+mn-cs"/>
      </a:defRPr>
    </a:lvl1pPr>
    <a:lvl2pPr marL="216000" algn="l" defTabSz="432000" rtl="0" eaLnBrk="1" latinLnBrk="0" hangingPunct="1">
      <a:lnSpc>
        <a:spcPct val="110000"/>
      </a:lnSpc>
      <a:defRPr sz="1200" kern="1200">
        <a:solidFill>
          <a:schemeClr val="tx1"/>
        </a:solidFill>
        <a:latin typeface="+mn-lt"/>
        <a:ea typeface="+mn-ea"/>
        <a:cs typeface="+mn-cs"/>
      </a:defRPr>
    </a:lvl2pPr>
    <a:lvl3pPr marL="432000" algn="l" defTabSz="432000" rtl="0" eaLnBrk="1" latinLnBrk="0" hangingPunct="1">
      <a:lnSpc>
        <a:spcPct val="110000"/>
      </a:lnSpc>
      <a:defRPr sz="1200" kern="1200">
        <a:solidFill>
          <a:schemeClr val="tx1"/>
        </a:solidFill>
        <a:latin typeface="+mn-lt"/>
        <a:ea typeface="+mn-ea"/>
        <a:cs typeface="+mn-cs"/>
      </a:defRPr>
    </a:lvl3pPr>
    <a:lvl4pPr marL="648000" algn="l" defTabSz="432000" rtl="0" eaLnBrk="1" latinLnBrk="0" hangingPunct="1">
      <a:lnSpc>
        <a:spcPct val="110000"/>
      </a:lnSpc>
      <a:defRPr sz="1200" kern="1200">
        <a:solidFill>
          <a:schemeClr val="tx1"/>
        </a:solidFill>
        <a:latin typeface="+mn-lt"/>
        <a:ea typeface="+mn-ea"/>
        <a:cs typeface="+mn-cs"/>
      </a:defRPr>
    </a:lvl4pPr>
    <a:lvl5pPr marL="864000" algn="l" defTabSz="432000" rtl="0" eaLnBrk="1" latinLnBrk="0" hangingPunct="1">
      <a:lnSpc>
        <a:spcPct val="110000"/>
      </a:lnSpc>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t>0</a:t>
            </a:fld>
            <a:endParaRPr lang="de-DE" dirty="0"/>
          </a:p>
        </p:txBody>
      </p:sp>
    </p:spTree>
    <p:extLst>
      <p:ext uri="{BB962C8B-B14F-4D97-AF65-F5344CB8AC3E}">
        <p14:creationId xmlns:p14="http://schemas.microsoft.com/office/powerpoint/2010/main" val="45760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9</a:t>
            </a:fld>
            <a:endParaRPr lang="de-DE" dirty="0"/>
          </a:p>
        </p:txBody>
      </p:sp>
    </p:spTree>
    <p:extLst>
      <p:ext uri="{BB962C8B-B14F-4D97-AF65-F5344CB8AC3E}">
        <p14:creationId xmlns:p14="http://schemas.microsoft.com/office/powerpoint/2010/main" val="51884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10</a:t>
            </a:fld>
            <a:endParaRPr lang="de-DE" dirty="0"/>
          </a:p>
        </p:txBody>
      </p:sp>
    </p:spTree>
    <p:extLst>
      <p:ext uri="{BB962C8B-B14F-4D97-AF65-F5344CB8AC3E}">
        <p14:creationId xmlns:p14="http://schemas.microsoft.com/office/powerpoint/2010/main" val="4269319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11</a:t>
            </a:fld>
            <a:endParaRPr lang="de-DE" dirty="0"/>
          </a:p>
        </p:txBody>
      </p:sp>
    </p:spTree>
    <p:extLst>
      <p:ext uri="{BB962C8B-B14F-4D97-AF65-F5344CB8AC3E}">
        <p14:creationId xmlns:p14="http://schemas.microsoft.com/office/powerpoint/2010/main" val="2208846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12</a:t>
            </a:fld>
            <a:endParaRPr lang="de-DE" dirty="0"/>
          </a:p>
        </p:txBody>
      </p:sp>
    </p:spTree>
    <p:extLst>
      <p:ext uri="{BB962C8B-B14F-4D97-AF65-F5344CB8AC3E}">
        <p14:creationId xmlns:p14="http://schemas.microsoft.com/office/powerpoint/2010/main" val="2827489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13</a:t>
            </a:fld>
            <a:endParaRPr lang="de-DE" dirty="0"/>
          </a:p>
        </p:txBody>
      </p:sp>
    </p:spTree>
    <p:extLst>
      <p:ext uri="{BB962C8B-B14F-4D97-AF65-F5344CB8AC3E}">
        <p14:creationId xmlns:p14="http://schemas.microsoft.com/office/powerpoint/2010/main" val="698279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14</a:t>
            </a:fld>
            <a:endParaRPr lang="de-DE" dirty="0"/>
          </a:p>
        </p:txBody>
      </p:sp>
    </p:spTree>
    <p:extLst>
      <p:ext uri="{BB962C8B-B14F-4D97-AF65-F5344CB8AC3E}">
        <p14:creationId xmlns:p14="http://schemas.microsoft.com/office/powerpoint/2010/main" val="2828661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15</a:t>
            </a:fld>
            <a:endParaRPr lang="de-DE" dirty="0"/>
          </a:p>
        </p:txBody>
      </p:sp>
    </p:spTree>
    <p:extLst>
      <p:ext uri="{BB962C8B-B14F-4D97-AF65-F5344CB8AC3E}">
        <p14:creationId xmlns:p14="http://schemas.microsoft.com/office/powerpoint/2010/main" val="3161173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16</a:t>
            </a:fld>
            <a:endParaRPr lang="de-DE" dirty="0"/>
          </a:p>
        </p:txBody>
      </p:sp>
    </p:spTree>
    <p:extLst>
      <p:ext uri="{BB962C8B-B14F-4D97-AF65-F5344CB8AC3E}">
        <p14:creationId xmlns:p14="http://schemas.microsoft.com/office/powerpoint/2010/main" val="2457430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17</a:t>
            </a:fld>
            <a:endParaRPr lang="de-DE" dirty="0"/>
          </a:p>
        </p:txBody>
      </p:sp>
    </p:spTree>
    <p:extLst>
      <p:ext uri="{BB962C8B-B14F-4D97-AF65-F5344CB8AC3E}">
        <p14:creationId xmlns:p14="http://schemas.microsoft.com/office/powerpoint/2010/main" val="3998355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18</a:t>
            </a:fld>
            <a:endParaRPr lang="de-DE" dirty="0"/>
          </a:p>
        </p:txBody>
      </p:sp>
    </p:spTree>
    <p:extLst>
      <p:ext uri="{BB962C8B-B14F-4D97-AF65-F5344CB8AC3E}">
        <p14:creationId xmlns:p14="http://schemas.microsoft.com/office/powerpoint/2010/main" val="213396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495239">
              <a:defRPr/>
            </a:pPr>
            <a:fld id="{14016546-CF97-4AFD-BBB4-2016520B0FEB}" type="slidenum">
              <a:rPr lang="de-DE">
                <a:solidFill>
                  <a:srgbClr val="505456"/>
                </a:solidFill>
                <a:latin typeface="Arial"/>
                <a:cs typeface="Arial"/>
              </a:rPr>
              <a:pPr defTabSz="495239">
                <a:defRPr/>
              </a:pPr>
              <a:t>1</a:t>
            </a:fld>
            <a:endParaRPr lang="de-DE" dirty="0">
              <a:solidFill>
                <a:srgbClr val="505456"/>
              </a:solidFill>
              <a:latin typeface="Arial"/>
              <a:cs typeface="Arial"/>
            </a:endParaRPr>
          </a:p>
        </p:txBody>
      </p:sp>
    </p:spTree>
    <p:extLst>
      <p:ext uri="{BB962C8B-B14F-4D97-AF65-F5344CB8AC3E}">
        <p14:creationId xmlns:p14="http://schemas.microsoft.com/office/powerpoint/2010/main" val="1808743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19</a:t>
            </a:fld>
            <a:endParaRPr lang="de-DE" dirty="0"/>
          </a:p>
        </p:txBody>
      </p:sp>
    </p:spTree>
    <p:extLst>
      <p:ext uri="{BB962C8B-B14F-4D97-AF65-F5344CB8AC3E}">
        <p14:creationId xmlns:p14="http://schemas.microsoft.com/office/powerpoint/2010/main" val="3261726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20</a:t>
            </a:fld>
            <a:endParaRPr lang="de-DE" dirty="0"/>
          </a:p>
        </p:txBody>
      </p:sp>
    </p:spTree>
    <p:extLst>
      <p:ext uri="{BB962C8B-B14F-4D97-AF65-F5344CB8AC3E}">
        <p14:creationId xmlns:p14="http://schemas.microsoft.com/office/powerpoint/2010/main" val="4284633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21</a:t>
            </a:fld>
            <a:endParaRPr lang="de-DE" dirty="0"/>
          </a:p>
        </p:txBody>
      </p:sp>
    </p:spTree>
    <p:extLst>
      <p:ext uri="{BB962C8B-B14F-4D97-AF65-F5344CB8AC3E}">
        <p14:creationId xmlns:p14="http://schemas.microsoft.com/office/powerpoint/2010/main" val="778442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22</a:t>
            </a:fld>
            <a:endParaRPr lang="de-DE" dirty="0"/>
          </a:p>
        </p:txBody>
      </p:sp>
    </p:spTree>
    <p:extLst>
      <p:ext uri="{BB962C8B-B14F-4D97-AF65-F5344CB8AC3E}">
        <p14:creationId xmlns:p14="http://schemas.microsoft.com/office/powerpoint/2010/main" val="20934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23</a:t>
            </a:fld>
            <a:endParaRPr lang="de-DE" dirty="0"/>
          </a:p>
        </p:txBody>
      </p:sp>
    </p:spTree>
    <p:extLst>
      <p:ext uri="{BB962C8B-B14F-4D97-AF65-F5344CB8AC3E}">
        <p14:creationId xmlns:p14="http://schemas.microsoft.com/office/powerpoint/2010/main" val="1071743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495239">
              <a:defRPr/>
            </a:pPr>
            <a:fld id="{14016546-CF97-4AFD-BBB4-2016520B0FEB}" type="slidenum">
              <a:rPr lang="de-DE">
                <a:solidFill>
                  <a:srgbClr val="505456"/>
                </a:solidFill>
                <a:latin typeface="Arial"/>
                <a:cs typeface="Arial"/>
              </a:rPr>
              <a:pPr defTabSz="495239">
                <a:defRPr/>
              </a:pPr>
              <a:t>24</a:t>
            </a:fld>
            <a:endParaRPr lang="de-DE" dirty="0">
              <a:solidFill>
                <a:srgbClr val="505456"/>
              </a:solidFill>
              <a:latin typeface="Arial"/>
              <a:cs typeface="Arial"/>
            </a:endParaRPr>
          </a:p>
        </p:txBody>
      </p:sp>
    </p:spTree>
    <p:extLst>
      <p:ext uri="{BB962C8B-B14F-4D97-AF65-F5344CB8AC3E}">
        <p14:creationId xmlns:p14="http://schemas.microsoft.com/office/powerpoint/2010/main" val="4130281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25</a:t>
            </a:fld>
            <a:endParaRPr lang="de-DE" dirty="0"/>
          </a:p>
        </p:txBody>
      </p:sp>
    </p:spTree>
    <p:extLst>
      <p:ext uri="{BB962C8B-B14F-4D97-AF65-F5344CB8AC3E}">
        <p14:creationId xmlns:p14="http://schemas.microsoft.com/office/powerpoint/2010/main" val="227866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26</a:t>
            </a:fld>
            <a:endParaRPr lang="de-DE" dirty="0"/>
          </a:p>
        </p:txBody>
      </p:sp>
    </p:spTree>
    <p:extLst>
      <p:ext uri="{BB962C8B-B14F-4D97-AF65-F5344CB8AC3E}">
        <p14:creationId xmlns:p14="http://schemas.microsoft.com/office/powerpoint/2010/main" val="2443075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27</a:t>
            </a:fld>
            <a:endParaRPr lang="de-DE" dirty="0"/>
          </a:p>
        </p:txBody>
      </p:sp>
    </p:spTree>
    <p:extLst>
      <p:ext uri="{BB962C8B-B14F-4D97-AF65-F5344CB8AC3E}">
        <p14:creationId xmlns:p14="http://schemas.microsoft.com/office/powerpoint/2010/main" val="1156296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t>28</a:t>
            </a:fld>
            <a:endParaRPr lang="de-DE" dirty="0"/>
          </a:p>
        </p:txBody>
      </p:sp>
    </p:spTree>
    <p:extLst>
      <p:ext uri="{BB962C8B-B14F-4D97-AF65-F5344CB8AC3E}">
        <p14:creationId xmlns:p14="http://schemas.microsoft.com/office/powerpoint/2010/main" val="1542425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495239">
              <a:defRPr/>
            </a:pPr>
            <a:fld id="{14016546-CF97-4AFD-BBB4-2016520B0FEB}" type="slidenum">
              <a:rPr lang="de-DE">
                <a:solidFill>
                  <a:srgbClr val="505456"/>
                </a:solidFill>
                <a:latin typeface="Arial"/>
                <a:cs typeface="Arial"/>
              </a:rPr>
              <a:pPr defTabSz="495239">
                <a:defRPr/>
              </a:pPr>
              <a:t>2</a:t>
            </a:fld>
            <a:endParaRPr lang="de-DE" dirty="0">
              <a:solidFill>
                <a:srgbClr val="505456"/>
              </a:solidFill>
              <a:latin typeface="Arial"/>
              <a:cs typeface="Arial"/>
            </a:endParaRPr>
          </a:p>
        </p:txBody>
      </p:sp>
    </p:spTree>
    <p:extLst>
      <p:ext uri="{BB962C8B-B14F-4D97-AF65-F5344CB8AC3E}">
        <p14:creationId xmlns:p14="http://schemas.microsoft.com/office/powerpoint/2010/main" val="63975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t>29</a:t>
            </a:fld>
            <a:endParaRPr lang="de-DE" dirty="0"/>
          </a:p>
        </p:txBody>
      </p:sp>
    </p:spTree>
    <p:extLst>
      <p:ext uri="{BB962C8B-B14F-4D97-AF65-F5344CB8AC3E}">
        <p14:creationId xmlns:p14="http://schemas.microsoft.com/office/powerpoint/2010/main" val="2663157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t>30</a:t>
            </a:fld>
            <a:endParaRPr lang="de-DE" dirty="0"/>
          </a:p>
        </p:txBody>
      </p:sp>
    </p:spTree>
    <p:extLst>
      <p:ext uri="{BB962C8B-B14F-4D97-AF65-F5344CB8AC3E}">
        <p14:creationId xmlns:p14="http://schemas.microsoft.com/office/powerpoint/2010/main" val="868702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495239">
              <a:defRPr/>
            </a:pPr>
            <a:fld id="{14016546-CF97-4AFD-BBB4-2016520B0FEB}" type="slidenum">
              <a:rPr lang="de-DE">
                <a:solidFill>
                  <a:srgbClr val="505456"/>
                </a:solidFill>
                <a:latin typeface="Arial"/>
                <a:cs typeface="Arial"/>
              </a:rPr>
              <a:pPr defTabSz="495239">
                <a:defRPr/>
              </a:pPr>
              <a:t>3</a:t>
            </a:fld>
            <a:endParaRPr lang="de-DE" dirty="0">
              <a:solidFill>
                <a:srgbClr val="505456"/>
              </a:solidFill>
              <a:latin typeface="Arial"/>
              <a:cs typeface="Arial"/>
            </a:endParaRPr>
          </a:p>
        </p:txBody>
      </p:sp>
    </p:spTree>
    <p:extLst>
      <p:ext uri="{BB962C8B-B14F-4D97-AF65-F5344CB8AC3E}">
        <p14:creationId xmlns:p14="http://schemas.microsoft.com/office/powerpoint/2010/main" val="2328333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defTabSz="495239">
              <a:defRPr/>
            </a:pPr>
            <a:fld id="{14016546-CF97-4AFD-BBB4-2016520B0FEB}" type="slidenum">
              <a:rPr lang="de-DE">
                <a:solidFill>
                  <a:srgbClr val="505456"/>
                </a:solidFill>
                <a:latin typeface="Arial"/>
                <a:cs typeface="Arial"/>
              </a:rPr>
              <a:pPr defTabSz="495239">
                <a:defRPr/>
              </a:pPr>
              <a:t>4</a:t>
            </a:fld>
            <a:endParaRPr lang="de-DE" dirty="0">
              <a:solidFill>
                <a:srgbClr val="505456"/>
              </a:solidFill>
              <a:latin typeface="Arial"/>
              <a:cs typeface="Arial"/>
            </a:endParaRPr>
          </a:p>
        </p:txBody>
      </p:sp>
    </p:spTree>
    <p:extLst>
      <p:ext uri="{BB962C8B-B14F-4D97-AF65-F5344CB8AC3E}">
        <p14:creationId xmlns:p14="http://schemas.microsoft.com/office/powerpoint/2010/main" val="872391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5</a:t>
            </a:fld>
            <a:endParaRPr lang="de-DE" dirty="0"/>
          </a:p>
        </p:txBody>
      </p:sp>
    </p:spTree>
    <p:extLst>
      <p:ext uri="{BB962C8B-B14F-4D97-AF65-F5344CB8AC3E}">
        <p14:creationId xmlns:p14="http://schemas.microsoft.com/office/powerpoint/2010/main" val="267335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6</a:t>
            </a:fld>
            <a:endParaRPr lang="de-DE" dirty="0"/>
          </a:p>
        </p:txBody>
      </p:sp>
    </p:spTree>
    <p:extLst>
      <p:ext uri="{BB962C8B-B14F-4D97-AF65-F5344CB8AC3E}">
        <p14:creationId xmlns:p14="http://schemas.microsoft.com/office/powerpoint/2010/main" val="6359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7</a:t>
            </a:fld>
            <a:endParaRPr lang="de-DE" dirty="0"/>
          </a:p>
        </p:txBody>
      </p:sp>
    </p:spTree>
    <p:extLst>
      <p:ext uri="{BB962C8B-B14F-4D97-AF65-F5344CB8AC3E}">
        <p14:creationId xmlns:p14="http://schemas.microsoft.com/office/powerpoint/2010/main" val="373454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016546-CF97-4AFD-BBB4-2016520B0FEB}" type="slidenum">
              <a:rPr lang="de-DE"/>
              <a:pPr/>
              <a:t>8</a:t>
            </a:fld>
            <a:endParaRPr lang="de-DE" dirty="0"/>
          </a:p>
        </p:txBody>
      </p:sp>
    </p:spTree>
    <p:extLst>
      <p:ext uri="{BB962C8B-B14F-4D97-AF65-F5344CB8AC3E}">
        <p14:creationId xmlns:p14="http://schemas.microsoft.com/office/powerpoint/2010/main" val="2021702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22.xml"/><Relationship Id="rId7" Type="http://schemas.openxmlformats.org/officeDocument/2006/relationships/image" Target="../media/image4.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25.xml"/><Relationship Id="rId7" Type="http://schemas.openxmlformats.org/officeDocument/2006/relationships/image" Target="../media/image4.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5.sv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5.sv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41.xml"/><Relationship Id="rId7" Type="http://schemas.openxmlformats.org/officeDocument/2006/relationships/image" Target="../media/image4.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44.xml"/><Relationship Id="rId7" Type="http://schemas.openxmlformats.org/officeDocument/2006/relationships/image" Target="../media/image4.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5.sv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5.sv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10.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10.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eckblatt pattern blau">
    <p:spTree>
      <p:nvGrpSpPr>
        <p:cNvPr id="1" name=""/>
        <p:cNvGrpSpPr/>
        <p:nvPr/>
      </p:nvGrpSpPr>
      <p:grpSpPr>
        <a:xfrm>
          <a:off x="0" y="0"/>
          <a:ext cx="0" cy="0"/>
          <a:chOff x="0" y="0"/>
          <a:chExt cx="0" cy="0"/>
        </a:xfrm>
      </p:grpSpPr>
      <p:pic>
        <p:nvPicPr>
          <p:cNvPr id="7" name="PATTERN">
            <a:extLst>
              <a:ext uri="{FF2B5EF4-FFF2-40B4-BE49-F238E27FC236}">
                <a16:creationId xmlns:a16="http://schemas.microsoft.com/office/drawing/2014/main" id="{158D3AE8-4CD1-4C2F-B179-971E7D12C22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0" y="0"/>
            <a:ext cx="9144000" cy="6858000"/>
          </a:xfrm>
          <a:prstGeom prst="rect">
            <a:avLst/>
          </a:prstGeom>
        </p:spPr>
      </p:pic>
      <p:pic>
        <p:nvPicPr>
          <p:cNvPr id="8" name="LOGO" descr="Text&#10;&#10;Description automatically generated">
            <a:extLst>
              <a:ext uri="{FF2B5EF4-FFF2-40B4-BE49-F238E27FC236}">
                <a16:creationId xmlns:a16="http://schemas.microsoft.com/office/drawing/2014/main" id="{B6560513-22C9-4CE7-BF8F-DD36184CAA6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000" y="5403273"/>
            <a:ext cx="2432311" cy="885600"/>
          </a:xfrm>
          <a:prstGeom prst="rect">
            <a:avLst/>
          </a:prstGeom>
        </p:spPr>
      </p:pic>
      <p:sp>
        <p:nvSpPr>
          <p:cNvPr id="4" name="Date Placeholder 3"/>
          <p:cNvSpPr>
            <a:spLocks noGrp="1"/>
          </p:cNvSpPr>
          <p:nvPr>
            <p:ph type="dt" sz="half" idx="10"/>
          </p:nvPr>
        </p:nvSpPr>
        <p:spPr>
          <a:xfrm>
            <a:off x="702000" y="3513600"/>
            <a:ext cx="1980000" cy="252000"/>
          </a:xfrm>
        </p:spPr>
        <p:txBody>
          <a:bodyPr wrap="none">
            <a:noAutofit/>
          </a:bodyPr>
          <a:lstStyle>
            <a:lvl1pPr algn="l">
              <a:defRPr sz="1600">
                <a:solidFill>
                  <a:schemeClr val="accent5">
                    <a:lumMod val="20000"/>
                    <a:lumOff val="80000"/>
                  </a:schemeClr>
                </a:solidFill>
              </a:defRPr>
            </a:lvl1pPr>
          </a:lstStyle>
          <a:p>
            <a:r>
              <a:rPr lang="en-US" smtClean="0"/>
              <a:t>Datum</a:t>
            </a:r>
            <a:endParaRPr lang="en-US" dirty="0"/>
          </a:p>
        </p:txBody>
      </p:sp>
      <p:sp>
        <p:nvSpPr>
          <p:cNvPr id="5" name="Footer Placeholder 4"/>
          <p:cNvSpPr>
            <a:spLocks noGrp="1"/>
          </p:cNvSpPr>
          <p:nvPr>
            <p:ph type="ftr" sz="quarter" idx="11"/>
            <p:custDataLst>
              <p:tags r:id="rId1"/>
            </p:custDataLst>
          </p:nvPr>
        </p:nvSpPr>
        <p:spPr>
          <a:xfrm>
            <a:off x="9144000" y="6858000"/>
            <a:ext cx="0" cy="0"/>
          </a:xfrm>
        </p:spPr>
        <p:txBody>
          <a:bodyPr/>
          <a:lstStyle>
            <a:lvl1pPr>
              <a:defRPr sz="100">
                <a:noFill/>
              </a:defRPr>
            </a:lvl1pPr>
          </a:lstStyle>
          <a:p>
            <a:r>
              <a:rPr lang="en-US" smtClean="0"/>
              <a:t>Kundenname (optional): 9 pt</a:t>
            </a:r>
            <a:endParaRPr lang="en-US" dirty="0"/>
          </a:p>
        </p:txBody>
      </p:sp>
      <p:sp>
        <p:nvSpPr>
          <p:cNvPr id="6" name="Slide Number Placeholder 5"/>
          <p:cNvSpPr>
            <a:spLocks noGrp="1"/>
          </p:cNvSpPr>
          <p:nvPr>
            <p:ph type="sldNum" sz="quarter" idx="12"/>
            <p:custDataLst>
              <p:tags r:id="rId2"/>
            </p:custDataLst>
          </p:nvPr>
        </p:nvSpPr>
        <p:spPr>
          <a:xfrm>
            <a:off x="9144000" y="6858000"/>
            <a:ext cx="0" cy="0"/>
          </a:xfrm>
        </p:spPr>
        <p:txBody>
          <a:bodyPr/>
          <a:lstStyle>
            <a:lvl1pPr>
              <a:defRPr sz="100">
                <a:noFill/>
              </a:defRPr>
            </a:lvl1pPr>
          </a:lstStyle>
          <a:p>
            <a:fld id="{48F63A3B-78C7-47BE-AE5E-E10140E04643}" type="slidenum">
              <a:rPr lang="en-US"/>
              <a:pPr/>
              <a:t>‹Nr.›</a:t>
            </a:fld>
            <a:endParaRPr lang="en-US" dirty="0"/>
          </a:p>
        </p:txBody>
      </p:sp>
      <p:sp>
        <p:nvSpPr>
          <p:cNvPr id="2" name="Titel"/>
          <p:cNvSpPr>
            <a:spLocks noGrp="1"/>
          </p:cNvSpPr>
          <p:nvPr>
            <p:ph type="ctrTitle" hasCustomPrompt="1"/>
          </p:nvPr>
        </p:nvSpPr>
        <p:spPr>
          <a:xfrm>
            <a:off x="702000" y="1562400"/>
            <a:ext cx="7740000" cy="1692771"/>
          </a:xfrm>
        </p:spPr>
        <p:txBody>
          <a:bodyPr anchor="ctr" anchorCtr="0">
            <a:noAutofit/>
          </a:bodyPr>
          <a:lstStyle>
            <a:lvl1pPr algn="l">
              <a:defRPr sz="5500" b="0">
                <a:solidFill>
                  <a:schemeClr val="bg1"/>
                </a:solidFill>
              </a:defRPr>
            </a:lvl1pPr>
          </a:lstStyle>
          <a:p>
            <a:r>
              <a:rPr lang="de-DE" dirty="0"/>
              <a:t>Titel / Deckblatt</a:t>
            </a:r>
            <a:br>
              <a:rPr lang="de-DE" dirty="0"/>
            </a:br>
            <a:r>
              <a:rPr lang="de-DE" dirty="0"/>
              <a:t>Zwei Zeilen möglich 55pt</a:t>
            </a:r>
            <a:endParaRPr lang="en-US" dirty="0"/>
          </a:p>
        </p:txBody>
      </p:sp>
      <p:pic>
        <p:nvPicPr>
          <p:cNvPr id="9" name="MIO_AGENDA_IGNORE_NAVIGATION" descr="Schließen mit einfarbiger Füllung" hidden="1">
            <a:extLst>
              <a:ext uri="{FF2B5EF4-FFF2-40B4-BE49-F238E27FC236}">
                <a16:creationId xmlns:a16="http://schemas.microsoft.com/office/drawing/2014/main" id="{F0D3A3EB-5888-4CE8-9918-7A86D54ED2AA}"/>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856000" y="0"/>
            <a:ext cx="288000" cy="288000"/>
          </a:xfrm>
          <a:prstGeom prst="rect">
            <a:avLst/>
          </a:prstGeom>
        </p:spPr>
      </p:pic>
      <p:pic>
        <p:nvPicPr>
          <p:cNvPr id="10" name="MIO_AGENDA_IGNORE_CHAPTER_REFERENCE" descr="Schließen mit einfarbiger Füllung" hidden="1">
            <a:extLst>
              <a:ext uri="{FF2B5EF4-FFF2-40B4-BE49-F238E27FC236}">
                <a16:creationId xmlns:a16="http://schemas.microsoft.com/office/drawing/2014/main" id="{18E32068-C409-4C98-991E-2C8FCECF18D4}"/>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856000" y="0"/>
            <a:ext cx="288000" cy="288000"/>
          </a:xfrm>
          <a:prstGeom prst="rect">
            <a:avLst/>
          </a:prstGeom>
        </p:spPr>
      </p:pic>
    </p:spTree>
    <p:extLst>
      <p:ext uri="{BB962C8B-B14F-4D97-AF65-F5344CB8AC3E}">
        <p14:creationId xmlns:p14="http://schemas.microsoft.com/office/powerpoint/2010/main" val="228766942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klärspalte + Inhalt">
    <p:spTree>
      <p:nvGrpSpPr>
        <p:cNvPr id="1" name=""/>
        <p:cNvGrpSpPr/>
        <p:nvPr/>
      </p:nvGrpSpPr>
      <p:grpSpPr>
        <a:xfrm>
          <a:off x="0" y="0"/>
          <a:ext cx="0" cy="0"/>
          <a:chOff x="0" y="0"/>
          <a:chExt cx="0" cy="0"/>
        </a:xfrm>
      </p:grpSpPr>
      <p:sp>
        <p:nvSpPr>
          <p:cNvPr id="14" name="Fussnote/Quelle">
            <a:extLst>
              <a:ext uri="{FF2B5EF4-FFF2-40B4-BE49-F238E27FC236}">
                <a16:creationId xmlns:a16="http://schemas.microsoft.com/office/drawing/2014/main" id="{AC5BA1B7-9130-4D84-8EEB-49AD679C23B2}"/>
              </a:ext>
            </a:extLst>
          </p:cNvPr>
          <p:cNvSpPr>
            <a:spLocks noGrp="1"/>
          </p:cNvSpPr>
          <p:nvPr>
            <p:ph type="body" sz="quarter" idx="14" hasCustomPrompt="1"/>
          </p:nvPr>
        </p:nvSpPr>
        <p:spPr>
          <a:xfrm>
            <a:off x="720000" y="6381750"/>
            <a:ext cx="5760000" cy="302400"/>
          </a:xfrm>
        </p:spPr>
        <p:txBody>
          <a:bodyPr anchor="b"/>
          <a:lstStyle>
            <a:lvl1pPr marL="0" indent="0">
              <a:buNone/>
              <a:defRPr sz="900">
                <a:solidFill>
                  <a:schemeClr val="accent6"/>
                </a:solidFill>
              </a:defRPr>
            </a:lvl1pPr>
          </a:lstStyle>
          <a:p>
            <a:pPr lvl="0"/>
            <a:r>
              <a:rPr lang="de-DE" dirty="0"/>
              <a:t>Fußnote durch Klicken hinzufügen 9pt / Quelle durch Klicken hinzufügen 9pt</a:t>
            </a:r>
          </a:p>
        </p:txBody>
      </p:sp>
      <p:sp>
        <p:nvSpPr>
          <p:cNvPr id="11" name="Inhaltsplatzhalter rechts">
            <a:extLst>
              <a:ext uri="{FF2B5EF4-FFF2-40B4-BE49-F238E27FC236}">
                <a16:creationId xmlns:a16="http://schemas.microsoft.com/office/drawing/2014/main" id="{5B9839BC-D0A4-4091-95E0-E1BAF3F99FF2}"/>
              </a:ext>
            </a:extLst>
          </p:cNvPr>
          <p:cNvSpPr>
            <a:spLocks noGrp="1"/>
          </p:cNvSpPr>
          <p:nvPr>
            <p:ph idx="15"/>
          </p:nvPr>
        </p:nvSpPr>
        <p:spPr>
          <a:xfrm>
            <a:off x="2952000" y="1450800"/>
            <a:ext cx="5939999" cy="46080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platzhalter links">
            <a:extLst>
              <a:ext uri="{FF2B5EF4-FFF2-40B4-BE49-F238E27FC236}">
                <a16:creationId xmlns:a16="http://schemas.microsoft.com/office/drawing/2014/main" id="{22F826A7-418A-4A9E-BE29-165DC15BF1F2}"/>
              </a:ext>
            </a:extLst>
          </p:cNvPr>
          <p:cNvSpPr>
            <a:spLocks noGrp="1"/>
          </p:cNvSpPr>
          <p:nvPr>
            <p:ph type="body" sz="quarter" idx="16"/>
          </p:nvPr>
        </p:nvSpPr>
        <p:spPr>
          <a:xfrm>
            <a:off x="252000" y="1450800"/>
            <a:ext cx="2627999" cy="46080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Kapitelüberschrift">
            <a:extLst>
              <a:ext uri="{FF2B5EF4-FFF2-40B4-BE49-F238E27FC236}">
                <a16:creationId xmlns:a16="http://schemas.microsoft.com/office/drawing/2014/main" id="{21C7C88D-EA46-472D-9386-813AF99170B9}"/>
              </a:ext>
            </a:extLst>
          </p:cNvPr>
          <p:cNvSpPr>
            <a:spLocks noGrp="1"/>
          </p:cNvSpPr>
          <p:nvPr>
            <p:ph type="body" sz="quarter" idx="13" hasCustomPrompt="1"/>
          </p:nvPr>
        </p:nvSpPr>
        <p:spPr>
          <a:xfrm>
            <a:off x="252000" y="165600"/>
            <a:ext cx="8639999" cy="203004"/>
          </a:xfrm>
        </p:spPr>
        <p:txBody>
          <a:bodyPr>
            <a:noAutofit/>
          </a:bodyPr>
          <a:lstStyle>
            <a:lvl1pPr marL="0" indent="0">
              <a:buNone/>
              <a:defRPr sz="1300">
                <a:solidFill>
                  <a:schemeClr val="accent6"/>
                </a:solidFill>
              </a:defRPr>
            </a:lvl1pPr>
          </a:lstStyle>
          <a:p>
            <a:pPr lvl="0"/>
            <a:r>
              <a:rPr lang="de-DE" dirty="0"/>
              <a:t>Hier steht die Kapitelüberschrift 13pt</a:t>
            </a:r>
          </a:p>
        </p:txBody>
      </p:sp>
      <p:sp>
        <p:nvSpPr>
          <p:cNvPr id="10" name="Titel">
            <a:extLst>
              <a:ext uri="{FF2B5EF4-FFF2-40B4-BE49-F238E27FC236}">
                <a16:creationId xmlns:a16="http://schemas.microsoft.com/office/drawing/2014/main" id="{604E81BF-E5EA-4A42-846A-6012067B5870}"/>
              </a:ext>
            </a:extLst>
          </p:cNvPr>
          <p:cNvSpPr>
            <a:spLocks noGrp="1"/>
          </p:cNvSpPr>
          <p:nvPr>
            <p:ph type="title" hasCustomPrompt="1"/>
          </p:nvPr>
        </p:nvSpPr>
        <p:spPr>
          <a:xfrm>
            <a:off x="252000" y="476250"/>
            <a:ext cx="8639999" cy="668857"/>
          </a:xfrm>
        </p:spPr>
        <p:txBody>
          <a:bodyPr/>
          <a:lstStyle>
            <a:lvl1pPr>
              <a:defRPr/>
            </a:lvl1pPr>
          </a:lstStyle>
          <a:p>
            <a:r>
              <a:rPr lang="de-DE" dirty="0"/>
              <a:t>Hier steht die Seitenüberschrift</a:t>
            </a:r>
            <a:br>
              <a:rPr lang="de-DE" dirty="0"/>
            </a:br>
            <a:r>
              <a:rPr lang="de-DE" dirty="0"/>
              <a:t>Zwei Zeilen möglich 22pt</a:t>
            </a:r>
          </a:p>
        </p:txBody>
      </p:sp>
      <p:sp>
        <p:nvSpPr>
          <p:cNvPr id="7" name="Datumsplatzhalter 6">
            <a:extLst>
              <a:ext uri="{FF2B5EF4-FFF2-40B4-BE49-F238E27FC236}">
                <a16:creationId xmlns:a16="http://schemas.microsoft.com/office/drawing/2014/main" id="{74255E07-70D0-4CAD-A2DE-808DF2182CEF}"/>
              </a:ext>
            </a:extLst>
          </p:cNvPr>
          <p:cNvSpPr>
            <a:spLocks noGrp="1"/>
          </p:cNvSpPr>
          <p:nvPr>
            <p:ph type="dt" sz="half" idx="10"/>
            <p:custDataLst>
              <p:tags r:id="rId1"/>
            </p:custDataLst>
          </p:nvPr>
        </p:nvSpPr>
        <p:spPr/>
        <p:txBody>
          <a:bodyPr/>
          <a:lstStyle/>
          <a:p>
            <a:r>
              <a:rPr lang="de-DE" smtClean="0"/>
              <a:t>Datum</a:t>
            </a:r>
            <a:endParaRPr lang="de-DE" dirty="0"/>
          </a:p>
        </p:txBody>
      </p:sp>
      <p:sp>
        <p:nvSpPr>
          <p:cNvPr id="8" name="Fußzeilenplatzhalter 7">
            <a:extLst>
              <a:ext uri="{FF2B5EF4-FFF2-40B4-BE49-F238E27FC236}">
                <a16:creationId xmlns:a16="http://schemas.microsoft.com/office/drawing/2014/main" id="{EE7B4A77-9F4B-43BC-9F9E-16964B5086B6}"/>
              </a:ext>
            </a:extLst>
          </p:cNvPr>
          <p:cNvSpPr>
            <a:spLocks noGrp="1"/>
          </p:cNvSpPr>
          <p:nvPr>
            <p:ph type="ftr" sz="quarter" idx="11"/>
          </p:nvPr>
        </p:nvSpPr>
        <p:spPr>
          <a:xfrm>
            <a:off x="6659564" y="6381750"/>
            <a:ext cx="1765300" cy="302400"/>
          </a:xfrm>
        </p:spPr>
        <p:txBody>
          <a:bodyPr/>
          <a:lstStyle/>
          <a:p>
            <a:r>
              <a:rPr lang="de-DE" smtClean="0"/>
              <a:t>Kundenname (optional): 9 pt</a:t>
            </a:r>
            <a:endParaRPr lang="de-DE" dirty="0"/>
          </a:p>
        </p:txBody>
      </p:sp>
      <p:sp>
        <p:nvSpPr>
          <p:cNvPr id="9" name="Foliennummernplatzhalter 8">
            <a:extLst>
              <a:ext uri="{FF2B5EF4-FFF2-40B4-BE49-F238E27FC236}">
                <a16:creationId xmlns:a16="http://schemas.microsoft.com/office/drawing/2014/main" id="{70AA9AC8-E715-4757-B92F-E049D8599528}"/>
              </a:ext>
            </a:extLst>
          </p:cNvPr>
          <p:cNvSpPr>
            <a:spLocks noGrp="1"/>
          </p:cNvSpPr>
          <p:nvPr>
            <p:ph type="sldNum" sz="quarter" idx="12"/>
          </p:nvPr>
        </p:nvSpPr>
        <p:spPr/>
        <p:txBody>
          <a:bodyPr/>
          <a:lstStyle/>
          <a:p>
            <a:fld id="{48F63A3B-78C7-47BE-AE5E-E10140E04643}" type="slidenum">
              <a:rPr lang="de-DE"/>
              <a:pPr/>
              <a:t>‹Nr.›</a:t>
            </a:fld>
            <a:endParaRPr lang="de-DE" dirty="0"/>
          </a:p>
        </p:txBody>
      </p:sp>
    </p:spTree>
    <p:extLst>
      <p:ext uri="{BB962C8B-B14F-4D97-AF65-F5344CB8AC3E}">
        <p14:creationId xmlns:p14="http://schemas.microsoft.com/office/powerpoint/2010/main" val="1330294529"/>
      </p:ext>
    </p:extLst>
  </p:cSld>
  <p:clrMapOvr>
    <a:masterClrMapping/>
  </p:clrMapOvr>
  <p:hf hdr="0"/>
  <p:extLst>
    <p:ext uri="{DCECCB84-F9BA-43D5-87BE-67443E8EF086}">
      <p15:sldGuideLst xmlns:p15="http://schemas.microsoft.com/office/powerpoint/2012/main">
        <p15:guide id="1" orient="horz" pos="913" userDrawn="1">
          <p15:clr>
            <a:srgbClr val="FBAE40"/>
          </p15:clr>
        </p15:guide>
        <p15:guide id="2" orient="horz" pos="3816" userDrawn="1">
          <p15:clr>
            <a:srgbClr val="FBAE40"/>
          </p15:clr>
        </p15:guide>
        <p15:guide id="3" pos="1814" userDrawn="1">
          <p15:clr>
            <a:srgbClr val="FBAE40"/>
          </p15:clr>
        </p15:guide>
        <p15:guide id="4" pos="185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ennblatt pattern blau">
    <p:spTree>
      <p:nvGrpSpPr>
        <p:cNvPr id="1" name=""/>
        <p:cNvGrpSpPr/>
        <p:nvPr/>
      </p:nvGrpSpPr>
      <p:grpSpPr>
        <a:xfrm>
          <a:off x="0" y="0"/>
          <a:ext cx="0" cy="0"/>
          <a:chOff x="0" y="0"/>
          <a:chExt cx="0" cy="0"/>
        </a:xfrm>
      </p:grpSpPr>
      <p:pic>
        <p:nvPicPr>
          <p:cNvPr id="6" name="PATTERN">
            <a:extLst>
              <a:ext uri="{FF2B5EF4-FFF2-40B4-BE49-F238E27FC236}">
                <a16:creationId xmlns:a16="http://schemas.microsoft.com/office/drawing/2014/main" id="{4390253F-8049-428F-BDF4-63828E8435D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3"/>
            <a:ext cx="9143999" cy="6857999"/>
          </a:xfrm>
          <a:custGeom>
            <a:avLst/>
            <a:gdLst>
              <a:gd name="connsiteX0" fmla="*/ 0 w 9144000"/>
              <a:gd name="connsiteY0" fmla="*/ 0 h 6857999"/>
              <a:gd name="connsiteX1" fmla="*/ 9144000 w 9144000"/>
              <a:gd name="connsiteY1" fmla="*/ 0 h 6857999"/>
              <a:gd name="connsiteX2" fmla="*/ 9144000 w 9144000"/>
              <a:gd name="connsiteY2" fmla="*/ 6857999 h 6857999"/>
              <a:gd name="connsiteX3" fmla="*/ 0 w 9144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9144000" h="6857999">
                <a:moveTo>
                  <a:pt x="0" y="0"/>
                </a:moveTo>
                <a:lnTo>
                  <a:pt x="9144000" y="0"/>
                </a:lnTo>
                <a:lnTo>
                  <a:pt x="9144000" y="6857999"/>
                </a:lnTo>
                <a:lnTo>
                  <a:pt x="0" y="6857999"/>
                </a:lnTo>
                <a:close/>
              </a:path>
            </a:pathLst>
          </a:custGeom>
        </p:spPr>
      </p:pic>
      <p:pic>
        <p:nvPicPr>
          <p:cNvPr id="7" name="LOGO" descr="Qr code&#10;&#10;Description automatically generated">
            <a:extLst>
              <a:ext uri="{FF2B5EF4-FFF2-40B4-BE49-F238E27FC236}">
                <a16:creationId xmlns:a16="http://schemas.microsoft.com/office/drawing/2014/main" id="{EFC8E3DB-D341-4C49-A3B0-754AA3CD0BA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04850" y="5764759"/>
            <a:ext cx="442800" cy="442800"/>
          </a:xfrm>
          <a:prstGeom prst="rect">
            <a:avLst/>
          </a:prstGeom>
        </p:spPr>
      </p:pic>
      <p:sp>
        <p:nvSpPr>
          <p:cNvPr id="13" name="Subline">
            <a:extLst>
              <a:ext uri="{FF2B5EF4-FFF2-40B4-BE49-F238E27FC236}">
                <a16:creationId xmlns:a16="http://schemas.microsoft.com/office/drawing/2014/main" id="{69DCC3EE-6B48-446E-8C51-D32D500BCA68}"/>
              </a:ext>
            </a:extLst>
          </p:cNvPr>
          <p:cNvSpPr>
            <a:spLocks noGrp="1"/>
          </p:cNvSpPr>
          <p:nvPr>
            <p:ph type="body" sz="quarter" idx="14" hasCustomPrompt="1"/>
          </p:nvPr>
        </p:nvSpPr>
        <p:spPr>
          <a:xfrm>
            <a:off x="702000" y="3862800"/>
            <a:ext cx="7740000" cy="562142"/>
          </a:xfrm>
        </p:spPr>
        <p:txBody>
          <a:bodyPr>
            <a:noAutofit/>
          </a:bodyPr>
          <a:lstStyle>
            <a:lvl1pPr marL="0" indent="0">
              <a:buNone/>
              <a:defRPr sz="3600">
                <a:solidFill>
                  <a:srgbClr val="F7F8F9"/>
                </a:solidFill>
              </a:defRPr>
            </a:lvl1pPr>
          </a:lstStyle>
          <a:p>
            <a:pPr lvl="0"/>
            <a:r>
              <a:rPr lang="de-DE" dirty="0"/>
              <a:t>Optionale Subline</a:t>
            </a:r>
          </a:p>
        </p:txBody>
      </p:sp>
      <p:sp>
        <p:nvSpPr>
          <p:cNvPr id="2" name="Titel">
            <a:extLst>
              <a:ext uri="{FF2B5EF4-FFF2-40B4-BE49-F238E27FC236}">
                <a16:creationId xmlns:a16="http://schemas.microsoft.com/office/drawing/2014/main" id="{16E04A67-A4D9-46D3-951E-4123B385E695}"/>
              </a:ext>
            </a:extLst>
          </p:cNvPr>
          <p:cNvSpPr>
            <a:spLocks noGrp="1"/>
          </p:cNvSpPr>
          <p:nvPr>
            <p:ph type="title" hasCustomPrompt="1"/>
          </p:nvPr>
        </p:nvSpPr>
        <p:spPr>
          <a:xfrm>
            <a:off x="702000" y="1890000"/>
            <a:ext cx="7740000" cy="1691999"/>
          </a:xfrm>
        </p:spPr>
        <p:txBody>
          <a:bodyPr anchor="ctr"/>
          <a:lstStyle>
            <a:lvl1pPr>
              <a:defRPr sz="5500" b="0">
                <a:solidFill>
                  <a:schemeClr val="bg1"/>
                </a:solidFill>
              </a:defRPr>
            </a:lvl1pPr>
          </a:lstStyle>
          <a:p>
            <a:r>
              <a:rPr lang="de-DE" dirty="0"/>
              <a:t>Divider Slide</a:t>
            </a:r>
            <a:br>
              <a:rPr lang="de-DE" dirty="0"/>
            </a:br>
            <a:r>
              <a:rPr lang="de-DE" dirty="0"/>
              <a:t>Zwei Zeilen möglich 55pt</a:t>
            </a:r>
          </a:p>
        </p:txBody>
      </p:sp>
      <p:sp>
        <p:nvSpPr>
          <p:cNvPr id="3" name="Datumsplatzhalter 2">
            <a:extLst>
              <a:ext uri="{FF2B5EF4-FFF2-40B4-BE49-F238E27FC236}">
                <a16:creationId xmlns:a16="http://schemas.microsoft.com/office/drawing/2014/main" id="{4525AE26-269B-40BE-81BC-53FEE0EBC55B}"/>
              </a:ext>
            </a:extLst>
          </p:cNvPr>
          <p:cNvSpPr>
            <a:spLocks noGrp="1"/>
          </p:cNvSpPr>
          <p:nvPr>
            <p:ph type="dt" sz="half" idx="10"/>
            <p:custDataLst>
              <p:tags r:id="rId1"/>
            </p:custDataLst>
          </p:nvPr>
        </p:nvSpPr>
        <p:spPr/>
        <p:txBody>
          <a:bodyPr/>
          <a:lstStyle/>
          <a:p>
            <a:r>
              <a:rPr lang="de-DE" smtClean="0"/>
              <a:t>Datum</a:t>
            </a:r>
            <a:endParaRPr lang="de-DE" dirty="0"/>
          </a:p>
        </p:txBody>
      </p:sp>
      <p:sp>
        <p:nvSpPr>
          <p:cNvPr id="4" name="Fußzeilenplatzhalter 3">
            <a:extLst>
              <a:ext uri="{FF2B5EF4-FFF2-40B4-BE49-F238E27FC236}">
                <a16:creationId xmlns:a16="http://schemas.microsoft.com/office/drawing/2014/main" id="{E5EA7044-37C9-4D88-B5D0-74E0DD8BAA81}"/>
              </a:ext>
            </a:extLst>
          </p:cNvPr>
          <p:cNvSpPr>
            <a:spLocks noGrp="1"/>
          </p:cNvSpPr>
          <p:nvPr>
            <p:ph type="ftr" sz="quarter" idx="11"/>
            <p:custDataLst>
              <p:tags r:id="rId2"/>
            </p:custDataLst>
          </p:nvPr>
        </p:nvSpPr>
        <p:spPr>
          <a:xfrm>
            <a:off x="9144000" y="6858000"/>
            <a:ext cx="0" cy="0"/>
          </a:xfrm>
        </p:spPr>
        <p:txBody>
          <a:bodyPr/>
          <a:lstStyle>
            <a:lvl1pPr>
              <a:defRPr sz="100">
                <a:noFill/>
              </a:defRPr>
            </a:lvl1pPr>
          </a:lstStyle>
          <a:p>
            <a:r>
              <a:rPr lang="de-DE" smtClean="0"/>
              <a:t>Kundenname (optional): 9 pt</a:t>
            </a:r>
            <a:endParaRPr lang="de-DE" dirty="0"/>
          </a:p>
        </p:txBody>
      </p:sp>
      <p:sp>
        <p:nvSpPr>
          <p:cNvPr id="5" name="Foliennummernplatzhalter 4">
            <a:extLst>
              <a:ext uri="{FF2B5EF4-FFF2-40B4-BE49-F238E27FC236}">
                <a16:creationId xmlns:a16="http://schemas.microsoft.com/office/drawing/2014/main" id="{BF7F4952-6202-4A16-A681-2439A237DE3A}"/>
              </a:ext>
            </a:extLst>
          </p:cNvPr>
          <p:cNvSpPr>
            <a:spLocks noGrp="1"/>
          </p:cNvSpPr>
          <p:nvPr>
            <p:ph type="sldNum" sz="quarter" idx="12"/>
            <p:custDataLst>
              <p:tags r:id="rId3"/>
            </p:custDataLst>
          </p:nvPr>
        </p:nvSpPr>
        <p:spPr>
          <a:xfrm>
            <a:off x="9144000" y="6858000"/>
            <a:ext cx="0" cy="0"/>
          </a:xfrm>
        </p:spPr>
        <p:txBody>
          <a:bodyPr/>
          <a:lstStyle>
            <a:lvl1pPr>
              <a:defRPr sz="100">
                <a:noFill/>
              </a:defRPr>
            </a:lvl1pPr>
          </a:lstStyle>
          <a:p>
            <a:fld id="{48F63A3B-78C7-47BE-AE5E-E10140E04643}" type="slidenum">
              <a:rPr lang="de-DE"/>
              <a:pPr/>
              <a:t>‹Nr.›</a:t>
            </a:fld>
            <a:endParaRPr lang="de-DE" dirty="0"/>
          </a:p>
        </p:txBody>
      </p:sp>
      <p:pic>
        <p:nvPicPr>
          <p:cNvPr id="8" name="MIO_AGENDA_IGNORE_NAVIGATION" descr="Schließen mit einfarbiger Füllung" hidden="1">
            <a:extLst>
              <a:ext uri="{FF2B5EF4-FFF2-40B4-BE49-F238E27FC236}">
                <a16:creationId xmlns:a16="http://schemas.microsoft.com/office/drawing/2014/main" id="{1F526E99-0A1E-46A7-9759-7E8CED902B20}"/>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856000" y="0"/>
            <a:ext cx="288000" cy="288000"/>
          </a:xfrm>
          <a:prstGeom prst="rect">
            <a:avLst/>
          </a:prstGeom>
        </p:spPr>
      </p:pic>
      <p:pic>
        <p:nvPicPr>
          <p:cNvPr id="9" name="MIO_AGENDA_IGNORE_CHAPTER_REFERENCE" descr="Schließen mit einfarbiger Füllung" hidden="1">
            <a:extLst>
              <a:ext uri="{FF2B5EF4-FFF2-40B4-BE49-F238E27FC236}">
                <a16:creationId xmlns:a16="http://schemas.microsoft.com/office/drawing/2014/main" id="{8BFE64B9-817B-4303-A6E3-C041CDAD4D24}"/>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856000" y="0"/>
            <a:ext cx="288000" cy="288000"/>
          </a:xfrm>
          <a:prstGeom prst="rect">
            <a:avLst/>
          </a:prstGeom>
        </p:spPr>
      </p:pic>
    </p:spTree>
    <p:extLst>
      <p:ext uri="{BB962C8B-B14F-4D97-AF65-F5344CB8AC3E}">
        <p14:creationId xmlns:p14="http://schemas.microsoft.com/office/powerpoint/2010/main" val="3539315295"/>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ennblatt pattern grau">
    <p:spTree>
      <p:nvGrpSpPr>
        <p:cNvPr id="1" name=""/>
        <p:cNvGrpSpPr/>
        <p:nvPr/>
      </p:nvGrpSpPr>
      <p:grpSpPr>
        <a:xfrm>
          <a:off x="0" y="0"/>
          <a:ext cx="0" cy="0"/>
          <a:chOff x="0" y="0"/>
          <a:chExt cx="0" cy="0"/>
        </a:xfrm>
      </p:grpSpPr>
      <p:pic>
        <p:nvPicPr>
          <p:cNvPr id="12" name="PATTERN">
            <a:extLst>
              <a:ext uri="{FF2B5EF4-FFF2-40B4-BE49-F238E27FC236}">
                <a16:creationId xmlns:a16="http://schemas.microsoft.com/office/drawing/2014/main" id="{F3A425E2-D8ED-4629-A1A5-9C8EC4CD0E76}"/>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6" b="6"/>
          <a:stretch/>
        </p:blipFill>
        <p:spPr>
          <a:xfrm>
            <a:off x="0" y="403"/>
            <a:ext cx="9144000" cy="6857193"/>
          </a:xfrm>
          <a:prstGeom prst="rect">
            <a:avLst/>
          </a:prstGeom>
        </p:spPr>
      </p:pic>
      <p:pic>
        <p:nvPicPr>
          <p:cNvPr id="7" name="LOGO" descr="Qr code&#10;&#10;Description automatically generated">
            <a:extLst>
              <a:ext uri="{FF2B5EF4-FFF2-40B4-BE49-F238E27FC236}">
                <a16:creationId xmlns:a16="http://schemas.microsoft.com/office/drawing/2014/main" id="{EFC8E3DB-D341-4C49-A3B0-754AA3CD0BA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04850" y="5764759"/>
            <a:ext cx="442800" cy="442800"/>
          </a:xfrm>
          <a:prstGeom prst="rect">
            <a:avLst/>
          </a:prstGeom>
        </p:spPr>
      </p:pic>
      <p:sp>
        <p:nvSpPr>
          <p:cNvPr id="13" name="Subline">
            <a:extLst>
              <a:ext uri="{FF2B5EF4-FFF2-40B4-BE49-F238E27FC236}">
                <a16:creationId xmlns:a16="http://schemas.microsoft.com/office/drawing/2014/main" id="{69DCC3EE-6B48-446E-8C51-D32D500BCA68}"/>
              </a:ext>
            </a:extLst>
          </p:cNvPr>
          <p:cNvSpPr>
            <a:spLocks noGrp="1"/>
          </p:cNvSpPr>
          <p:nvPr>
            <p:ph type="body" sz="quarter" idx="14" hasCustomPrompt="1"/>
          </p:nvPr>
        </p:nvSpPr>
        <p:spPr>
          <a:xfrm>
            <a:off x="702000" y="3862800"/>
            <a:ext cx="7740000" cy="562142"/>
          </a:xfrm>
        </p:spPr>
        <p:txBody>
          <a:bodyPr>
            <a:noAutofit/>
          </a:bodyPr>
          <a:lstStyle>
            <a:lvl1pPr marL="0" indent="0">
              <a:buNone/>
              <a:defRPr sz="3600">
                <a:solidFill>
                  <a:srgbClr val="CCD9ED"/>
                </a:solidFill>
              </a:defRPr>
            </a:lvl1pPr>
          </a:lstStyle>
          <a:p>
            <a:pPr lvl="0"/>
            <a:r>
              <a:rPr lang="de-DE" dirty="0"/>
              <a:t>Optionale Subline</a:t>
            </a:r>
          </a:p>
        </p:txBody>
      </p:sp>
      <p:sp>
        <p:nvSpPr>
          <p:cNvPr id="2" name="Titel">
            <a:extLst>
              <a:ext uri="{FF2B5EF4-FFF2-40B4-BE49-F238E27FC236}">
                <a16:creationId xmlns:a16="http://schemas.microsoft.com/office/drawing/2014/main" id="{2453F639-016E-4F03-A456-251AB6E2D68C}"/>
              </a:ext>
            </a:extLst>
          </p:cNvPr>
          <p:cNvSpPr>
            <a:spLocks noGrp="1"/>
          </p:cNvSpPr>
          <p:nvPr>
            <p:ph type="title" hasCustomPrompt="1"/>
          </p:nvPr>
        </p:nvSpPr>
        <p:spPr>
          <a:xfrm>
            <a:off x="702000" y="1890000"/>
            <a:ext cx="7740000" cy="1691999"/>
          </a:xfrm>
        </p:spPr>
        <p:txBody>
          <a:bodyPr anchor="ctr"/>
          <a:lstStyle>
            <a:lvl1pPr>
              <a:defRPr sz="5500" b="0">
                <a:solidFill>
                  <a:schemeClr val="bg1"/>
                </a:solidFill>
              </a:defRPr>
            </a:lvl1pPr>
          </a:lstStyle>
          <a:p>
            <a:r>
              <a:rPr lang="de-DE" dirty="0" err="1"/>
              <a:t>Divider</a:t>
            </a:r>
            <a:r>
              <a:rPr lang="de-DE" dirty="0"/>
              <a:t> Slide</a:t>
            </a:r>
            <a:br>
              <a:rPr lang="de-DE" dirty="0"/>
            </a:br>
            <a:r>
              <a:rPr lang="de-DE" dirty="0"/>
              <a:t>Zwei Zeilen möglich 55pt</a:t>
            </a:r>
          </a:p>
        </p:txBody>
      </p:sp>
      <p:sp>
        <p:nvSpPr>
          <p:cNvPr id="3" name="Datumsplatzhalter 2">
            <a:extLst>
              <a:ext uri="{FF2B5EF4-FFF2-40B4-BE49-F238E27FC236}">
                <a16:creationId xmlns:a16="http://schemas.microsoft.com/office/drawing/2014/main" id="{4525AE26-269B-40BE-81BC-53FEE0EBC55B}"/>
              </a:ext>
            </a:extLst>
          </p:cNvPr>
          <p:cNvSpPr>
            <a:spLocks noGrp="1"/>
          </p:cNvSpPr>
          <p:nvPr>
            <p:ph type="dt" sz="half" idx="10"/>
            <p:custDataLst>
              <p:tags r:id="rId1"/>
            </p:custDataLst>
          </p:nvPr>
        </p:nvSpPr>
        <p:spPr/>
        <p:txBody>
          <a:bodyPr/>
          <a:lstStyle/>
          <a:p>
            <a:r>
              <a:rPr lang="de-DE" smtClean="0"/>
              <a:t>Datum</a:t>
            </a:r>
            <a:endParaRPr lang="de-DE" dirty="0"/>
          </a:p>
        </p:txBody>
      </p:sp>
      <p:sp>
        <p:nvSpPr>
          <p:cNvPr id="4" name="Fußzeilenplatzhalter 3">
            <a:extLst>
              <a:ext uri="{FF2B5EF4-FFF2-40B4-BE49-F238E27FC236}">
                <a16:creationId xmlns:a16="http://schemas.microsoft.com/office/drawing/2014/main" id="{E5EA7044-37C9-4D88-B5D0-74E0DD8BAA81}"/>
              </a:ext>
            </a:extLst>
          </p:cNvPr>
          <p:cNvSpPr>
            <a:spLocks noGrp="1"/>
          </p:cNvSpPr>
          <p:nvPr>
            <p:ph type="ftr" sz="quarter" idx="11"/>
            <p:custDataLst>
              <p:tags r:id="rId2"/>
            </p:custDataLst>
          </p:nvPr>
        </p:nvSpPr>
        <p:spPr>
          <a:xfrm>
            <a:off x="9144000" y="6858000"/>
            <a:ext cx="0" cy="0"/>
          </a:xfrm>
        </p:spPr>
        <p:txBody>
          <a:bodyPr/>
          <a:lstStyle>
            <a:lvl1pPr>
              <a:defRPr sz="100">
                <a:noFill/>
              </a:defRPr>
            </a:lvl1pPr>
          </a:lstStyle>
          <a:p>
            <a:r>
              <a:rPr lang="de-DE" smtClean="0"/>
              <a:t>Kundenname (optional): 9 pt</a:t>
            </a:r>
            <a:endParaRPr lang="de-DE" dirty="0"/>
          </a:p>
        </p:txBody>
      </p:sp>
      <p:sp>
        <p:nvSpPr>
          <p:cNvPr id="5" name="Foliennummernplatzhalter 4">
            <a:extLst>
              <a:ext uri="{FF2B5EF4-FFF2-40B4-BE49-F238E27FC236}">
                <a16:creationId xmlns:a16="http://schemas.microsoft.com/office/drawing/2014/main" id="{BF7F4952-6202-4A16-A681-2439A237DE3A}"/>
              </a:ext>
            </a:extLst>
          </p:cNvPr>
          <p:cNvSpPr>
            <a:spLocks noGrp="1"/>
          </p:cNvSpPr>
          <p:nvPr>
            <p:ph type="sldNum" sz="quarter" idx="12"/>
            <p:custDataLst>
              <p:tags r:id="rId3"/>
            </p:custDataLst>
          </p:nvPr>
        </p:nvSpPr>
        <p:spPr>
          <a:xfrm>
            <a:off x="9144000" y="6858000"/>
            <a:ext cx="0" cy="0"/>
          </a:xfrm>
        </p:spPr>
        <p:txBody>
          <a:bodyPr/>
          <a:lstStyle>
            <a:lvl1pPr>
              <a:defRPr sz="100">
                <a:noFill/>
              </a:defRPr>
            </a:lvl1pPr>
          </a:lstStyle>
          <a:p>
            <a:fld id="{48F63A3B-78C7-47BE-AE5E-E10140E04643}" type="slidenum">
              <a:rPr lang="de-DE"/>
              <a:pPr/>
              <a:t>‹Nr.›</a:t>
            </a:fld>
            <a:endParaRPr lang="de-DE" dirty="0"/>
          </a:p>
        </p:txBody>
      </p:sp>
      <p:pic>
        <p:nvPicPr>
          <p:cNvPr id="8" name="MIO_AGENDA_IGNORE_NAVIGATION" descr="Schließen mit einfarbiger Füllung" hidden="1">
            <a:extLst>
              <a:ext uri="{FF2B5EF4-FFF2-40B4-BE49-F238E27FC236}">
                <a16:creationId xmlns:a16="http://schemas.microsoft.com/office/drawing/2014/main" id="{1F526E99-0A1E-46A7-9759-7E8CED902B20}"/>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856000" y="0"/>
            <a:ext cx="288000" cy="288000"/>
          </a:xfrm>
          <a:prstGeom prst="rect">
            <a:avLst/>
          </a:prstGeom>
        </p:spPr>
      </p:pic>
      <p:pic>
        <p:nvPicPr>
          <p:cNvPr id="9" name="MIO_AGENDA_IGNORE_CHAPTER_REFERENCE" descr="Schließen mit einfarbiger Füllung" hidden="1">
            <a:extLst>
              <a:ext uri="{FF2B5EF4-FFF2-40B4-BE49-F238E27FC236}">
                <a16:creationId xmlns:a16="http://schemas.microsoft.com/office/drawing/2014/main" id="{8BFE64B9-817B-4303-A6E3-C041CDAD4D24}"/>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856000" y="0"/>
            <a:ext cx="288000" cy="288000"/>
          </a:xfrm>
          <a:prstGeom prst="rect">
            <a:avLst/>
          </a:prstGeom>
        </p:spPr>
      </p:pic>
    </p:spTree>
    <p:extLst>
      <p:ext uri="{BB962C8B-B14F-4D97-AF65-F5344CB8AC3E}">
        <p14:creationId xmlns:p14="http://schemas.microsoft.com/office/powerpoint/2010/main" val="152689356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ennblatt monochrom blau">
    <p:bg>
      <p:bgPr>
        <a:solidFill>
          <a:schemeClr val="accent1"/>
        </a:solidFill>
        <a:effectLst/>
      </p:bgPr>
    </p:bg>
    <p:spTree>
      <p:nvGrpSpPr>
        <p:cNvPr id="1" name=""/>
        <p:cNvGrpSpPr/>
        <p:nvPr/>
      </p:nvGrpSpPr>
      <p:grpSpPr>
        <a:xfrm>
          <a:off x="0" y="0"/>
          <a:ext cx="0" cy="0"/>
          <a:chOff x="0" y="0"/>
          <a:chExt cx="0" cy="0"/>
        </a:xfrm>
      </p:grpSpPr>
      <p:pic>
        <p:nvPicPr>
          <p:cNvPr id="7" name="LOGO" descr="Qr code&#10;&#10;Description automatically generated">
            <a:extLst>
              <a:ext uri="{FF2B5EF4-FFF2-40B4-BE49-F238E27FC236}">
                <a16:creationId xmlns:a16="http://schemas.microsoft.com/office/drawing/2014/main" id="{EFC8E3DB-D341-4C49-A3B0-754AA3CD0BA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4850" y="5764759"/>
            <a:ext cx="442800" cy="442800"/>
          </a:xfrm>
          <a:prstGeom prst="rect">
            <a:avLst/>
          </a:prstGeom>
        </p:spPr>
      </p:pic>
      <p:sp>
        <p:nvSpPr>
          <p:cNvPr id="13" name="Subline">
            <a:extLst>
              <a:ext uri="{FF2B5EF4-FFF2-40B4-BE49-F238E27FC236}">
                <a16:creationId xmlns:a16="http://schemas.microsoft.com/office/drawing/2014/main" id="{69DCC3EE-6B48-446E-8C51-D32D500BCA68}"/>
              </a:ext>
            </a:extLst>
          </p:cNvPr>
          <p:cNvSpPr>
            <a:spLocks noGrp="1"/>
          </p:cNvSpPr>
          <p:nvPr>
            <p:ph type="body" sz="quarter" idx="14" hasCustomPrompt="1"/>
          </p:nvPr>
        </p:nvSpPr>
        <p:spPr>
          <a:xfrm>
            <a:off x="702000" y="3862800"/>
            <a:ext cx="7740000" cy="562142"/>
          </a:xfrm>
        </p:spPr>
        <p:txBody>
          <a:bodyPr>
            <a:noAutofit/>
          </a:bodyPr>
          <a:lstStyle>
            <a:lvl1pPr marL="0" indent="0">
              <a:buNone/>
              <a:defRPr sz="3600">
                <a:solidFill>
                  <a:srgbClr val="CCD9ED"/>
                </a:solidFill>
              </a:defRPr>
            </a:lvl1pPr>
          </a:lstStyle>
          <a:p>
            <a:pPr lvl="0"/>
            <a:r>
              <a:rPr lang="de-DE" dirty="0"/>
              <a:t>Optionale Subline</a:t>
            </a:r>
          </a:p>
        </p:txBody>
      </p:sp>
      <p:sp>
        <p:nvSpPr>
          <p:cNvPr id="2" name="Titel">
            <a:extLst>
              <a:ext uri="{FF2B5EF4-FFF2-40B4-BE49-F238E27FC236}">
                <a16:creationId xmlns:a16="http://schemas.microsoft.com/office/drawing/2014/main" id="{2FB22C7E-E784-45B1-BD58-9B6CC061B04F}"/>
              </a:ext>
            </a:extLst>
          </p:cNvPr>
          <p:cNvSpPr>
            <a:spLocks noGrp="1"/>
          </p:cNvSpPr>
          <p:nvPr>
            <p:ph type="title" hasCustomPrompt="1"/>
          </p:nvPr>
        </p:nvSpPr>
        <p:spPr>
          <a:xfrm>
            <a:off x="702000" y="1890000"/>
            <a:ext cx="7740000" cy="1691999"/>
          </a:xfrm>
        </p:spPr>
        <p:txBody>
          <a:bodyPr anchor="ctr"/>
          <a:lstStyle>
            <a:lvl1pPr>
              <a:defRPr sz="5500" b="0">
                <a:solidFill>
                  <a:schemeClr val="bg1"/>
                </a:solidFill>
              </a:defRPr>
            </a:lvl1pPr>
          </a:lstStyle>
          <a:p>
            <a:r>
              <a:rPr lang="de-DE" dirty="0"/>
              <a:t>Divider Slide</a:t>
            </a:r>
            <a:br>
              <a:rPr lang="de-DE" dirty="0"/>
            </a:br>
            <a:r>
              <a:rPr lang="de-DE" dirty="0"/>
              <a:t>Zwei Zeilen möglich 55pt</a:t>
            </a:r>
          </a:p>
        </p:txBody>
      </p:sp>
      <p:sp>
        <p:nvSpPr>
          <p:cNvPr id="3" name="Datumsplatzhalter 2">
            <a:extLst>
              <a:ext uri="{FF2B5EF4-FFF2-40B4-BE49-F238E27FC236}">
                <a16:creationId xmlns:a16="http://schemas.microsoft.com/office/drawing/2014/main" id="{4525AE26-269B-40BE-81BC-53FEE0EBC55B}"/>
              </a:ext>
            </a:extLst>
          </p:cNvPr>
          <p:cNvSpPr>
            <a:spLocks noGrp="1"/>
          </p:cNvSpPr>
          <p:nvPr>
            <p:ph type="dt" sz="half" idx="10"/>
            <p:custDataLst>
              <p:tags r:id="rId1"/>
            </p:custDataLst>
          </p:nvPr>
        </p:nvSpPr>
        <p:spPr/>
        <p:txBody>
          <a:bodyPr/>
          <a:lstStyle/>
          <a:p>
            <a:r>
              <a:rPr lang="de-DE" smtClean="0"/>
              <a:t>Datum</a:t>
            </a:r>
            <a:endParaRPr lang="de-DE" dirty="0"/>
          </a:p>
        </p:txBody>
      </p:sp>
      <p:sp>
        <p:nvSpPr>
          <p:cNvPr id="4" name="Fußzeilenplatzhalter 3">
            <a:extLst>
              <a:ext uri="{FF2B5EF4-FFF2-40B4-BE49-F238E27FC236}">
                <a16:creationId xmlns:a16="http://schemas.microsoft.com/office/drawing/2014/main" id="{E5EA7044-37C9-4D88-B5D0-74E0DD8BAA81}"/>
              </a:ext>
            </a:extLst>
          </p:cNvPr>
          <p:cNvSpPr>
            <a:spLocks noGrp="1"/>
          </p:cNvSpPr>
          <p:nvPr>
            <p:ph type="ftr" sz="quarter" idx="11"/>
            <p:custDataLst>
              <p:tags r:id="rId2"/>
            </p:custDataLst>
          </p:nvPr>
        </p:nvSpPr>
        <p:spPr>
          <a:xfrm>
            <a:off x="9144000" y="6858000"/>
            <a:ext cx="0" cy="0"/>
          </a:xfrm>
        </p:spPr>
        <p:txBody>
          <a:bodyPr/>
          <a:lstStyle>
            <a:lvl1pPr>
              <a:defRPr sz="100">
                <a:noFill/>
              </a:defRPr>
            </a:lvl1pPr>
          </a:lstStyle>
          <a:p>
            <a:r>
              <a:rPr lang="de-DE" smtClean="0"/>
              <a:t>Kundenname (optional): 9 pt</a:t>
            </a:r>
            <a:endParaRPr lang="de-DE" dirty="0"/>
          </a:p>
        </p:txBody>
      </p:sp>
      <p:sp>
        <p:nvSpPr>
          <p:cNvPr id="5" name="Foliennummernplatzhalter 4">
            <a:extLst>
              <a:ext uri="{FF2B5EF4-FFF2-40B4-BE49-F238E27FC236}">
                <a16:creationId xmlns:a16="http://schemas.microsoft.com/office/drawing/2014/main" id="{BF7F4952-6202-4A16-A681-2439A237DE3A}"/>
              </a:ext>
            </a:extLst>
          </p:cNvPr>
          <p:cNvSpPr>
            <a:spLocks noGrp="1"/>
          </p:cNvSpPr>
          <p:nvPr>
            <p:ph type="sldNum" sz="quarter" idx="12"/>
            <p:custDataLst>
              <p:tags r:id="rId3"/>
            </p:custDataLst>
          </p:nvPr>
        </p:nvSpPr>
        <p:spPr>
          <a:xfrm>
            <a:off x="9144000" y="6858000"/>
            <a:ext cx="0" cy="0"/>
          </a:xfrm>
        </p:spPr>
        <p:txBody>
          <a:bodyPr/>
          <a:lstStyle>
            <a:lvl1pPr>
              <a:defRPr sz="100">
                <a:noFill/>
              </a:defRPr>
            </a:lvl1pPr>
          </a:lstStyle>
          <a:p>
            <a:fld id="{48F63A3B-78C7-47BE-AE5E-E10140E04643}" type="slidenum">
              <a:rPr lang="de-DE"/>
              <a:pPr/>
              <a:t>‹Nr.›</a:t>
            </a:fld>
            <a:endParaRPr lang="de-DE" dirty="0"/>
          </a:p>
        </p:txBody>
      </p:sp>
      <p:pic>
        <p:nvPicPr>
          <p:cNvPr id="8" name="MIO_AGENDA_IGNORE_NAVIGATION" descr="Schließen mit einfarbiger Füllung" hidden="1">
            <a:extLst>
              <a:ext uri="{FF2B5EF4-FFF2-40B4-BE49-F238E27FC236}">
                <a16:creationId xmlns:a16="http://schemas.microsoft.com/office/drawing/2014/main" id="{1F526E99-0A1E-46A7-9759-7E8CED902B20}"/>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856000" y="0"/>
            <a:ext cx="288000" cy="288000"/>
          </a:xfrm>
          <a:prstGeom prst="rect">
            <a:avLst/>
          </a:prstGeom>
        </p:spPr>
      </p:pic>
      <p:pic>
        <p:nvPicPr>
          <p:cNvPr id="9" name="MIO_AGENDA_IGNORE_CHAPTER_REFERENCE" descr="Schließen mit einfarbiger Füllung" hidden="1">
            <a:extLst>
              <a:ext uri="{FF2B5EF4-FFF2-40B4-BE49-F238E27FC236}">
                <a16:creationId xmlns:a16="http://schemas.microsoft.com/office/drawing/2014/main" id="{8BFE64B9-817B-4303-A6E3-C041CDAD4D24}"/>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856000" y="0"/>
            <a:ext cx="288000" cy="288000"/>
          </a:xfrm>
          <a:prstGeom prst="rect">
            <a:avLst/>
          </a:prstGeom>
        </p:spPr>
      </p:pic>
    </p:spTree>
    <p:extLst>
      <p:ext uri="{BB962C8B-B14F-4D97-AF65-F5344CB8AC3E}">
        <p14:creationId xmlns:p14="http://schemas.microsoft.com/office/powerpoint/2010/main" val="365264251"/>
      </p:ext>
    </p:extLst>
  </p:cSld>
  <p:clrMapOvr>
    <a:overrideClrMapping bg1="lt1" tx1="dk1" bg2="lt2" tx2="dk2" accent1="accent1" accent2="accent2" accent3="accent3" accent4="accent4" accent5="accent5" accent6="accent6" hlink="hlink" folHlink="folHlink"/>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ennblatt monochrom weiß">
    <p:spTree>
      <p:nvGrpSpPr>
        <p:cNvPr id="1" name=""/>
        <p:cNvGrpSpPr/>
        <p:nvPr/>
      </p:nvGrpSpPr>
      <p:grpSpPr>
        <a:xfrm>
          <a:off x="0" y="0"/>
          <a:ext cx="0" cy="0"/>
          <a:chOff x="0" y="0"/>
          <a:chExt cx="0" cy="0"/>
        </a:xfrm>
      </p:grpSpPr>
      <p:pic>
        <p:nvPicPr>
          <p:cNvPr id="12" name="LOGO" descr="A picture containing text, sign, hand&#10;&#10;Description automatically generated">
            <a:extLst>
              <a:ext uri="{FF2B5EF4-FFF2-40B4-BE49-F238E27FC236}">
                <a16:creationId xmlns:a16="http://schemas.microsoft.com/office/drawing/2014/main" id="{E3732D4A-E845-49CE-ABC7-297018617659}"/>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4850" y="5765253"/>
            <a:ext cx="439200" cy="439200"/>
          </a:xfrm>
          <a:prstGeom prst="rect">
            <a:avLst/>
          </a:prstGeom>
        </p:spPr>
      </p:pic>
      <p:sp>
        <p:nvSpPr>
          <p:cNvPr id="13" name="Subline">
            <a:extLst>
              <a:ext uri="{FF2B5EF4-FFF2-40B4-BE49-F238E27FC236}">
                <a16:creationId xmlns:a16="http://schemas.microsoft.com/office/drawing/2014/main" id="{69DCC3EE-6B48-446E-8C51-D32D500BCA68}"/>
              </a:ext>
            </a:extLst>
          </p:cNvPr>
          <p:cNvSpPr>
            <a:spLocks noGrp="1"/>
          </p:cNvSpPr>
          <p:nvPr>
            <p:ph type="body" sz="quarter" idx="14" hasCustomPrompt="1"/>
          </p:nvPr>
        </p:nvSpPr>
        <p:spPr>
          <a:xfrm>
            <a:off x="702000" y="3862800"/>
            <a:ext cx="7740000" cy="562142"/>
          </a:xfrm>
        </p:spPr>
        <p:txBody>
          <a:bodyPr>
            <a:noAutofit/>
          </a:bodyPr>
          <a:lstStyle>
            <a:lvl1pPr marL="0" indent="0">
              <a:buNone/>
              <a:defRPr sz="3600">
                <a:solidFill>
                  <a:schemeClr val="accent6"/>
                </a:solidFill>
              </a:defRPr>
            </a:lvl1pPr>
          </a:lstStyle>
          <a:p>
            <a:pPr lvl="0"/>
            <a:r>
              <a:rPr lang="de-DE" dirty="0"/>
              <a:t>Optionale Subline</a:t>
            </a:r>
          </a:p>
        </p:txBody>
      </p:sp>
      <p:sp>
        <p:nvSpPr>
          <p:cNvPr id="2" name="Titel">
            <a:extLst>
              <a:ext uri="{FF2B5EF4-FFF2-40B4-BE49-F238E27FC236}">
                <a16:creationId xmlns:a16="http://schemas.microsoft.com/office/drawing/2014/main" id="{8E976A02-17CC-4AB5-964F-7EF8E1E35EC5}"/>
              </a:ext>
            </a:extLst>
          </p:cNvPr>
          <p:cNvSpPr>
            <a:spLocks noGrp="1"/>
          </p:cNvSpPr>
          <p:nvPr>
            <p:ph type="title" hasCustomPrompt="1"/>
          </p:nvPr>
        </p:nvSpPr>
        <p:spPr>
          <a:xfrm>
            <a:off x="702000" y="1890000"/>
            <a:ext cx="7740000" cy="1691999"/>
          </a:xfrm>
        </p:spPr>
        <p:txBody>
          <a:bodyPr anchor="ctr"/>
          <a:lstStyle>
            <a:lvl1pPr>
              <a:defRPr sz="5500" b="0"/>
            </a:lvl1pPr>
          </a:lstStyle>
          <a:p>
            <a:r>
              <a:rPr lang="de-DE" dirty="0"/>
              <a:t>Divider Slide</a:t>
            </a:r>
            <a:br>
              <a:rPr lang="de-DE" dirty="0"/>
            </a:br>
            <a:r>
              <a:rPr lang="de-DE" dirty="0"/>
              <a:t>Zwei Zeilen möglich 55pt</a:t>
            </a:r>
          </a:p>
        </p:txBody>
      </p:sp>
      <p:sp>
        <p:nvSpPr>
          <p:cNvPr id="3" name="Datumsplatzhalter 2">
            <a:extLst>
              <a:ext uri="{FF2B5EF4-FFF2-40B4-BE49-F238E27FC236}">
                <a16:creationId xmlns:a16="http://schemas.microsoft.com/office/drawing/2014/main" id="{4525AE26-269B-40BE-81BC-53FEE0EBC55B}"/>
              </a:ext>
            </a:extLst>
          </p:cNvPr>
          <p:cNvSpPr>
            <a:spLocks noGrp="1"/>
          </p:cNvSpPr>
          <p:nvPr>
            <p:ph type="dt" sz="half" idx="10"/>
            <p:custDataLst>
              <p:tags r:id="rId1"/>
            </p:custDataLst>
          </p:nvPr>
        </p:nvSpPr>
        <p:spPr/>
        <p:txBody>
          <a:bodyPr/>
          <a:lstStyle/>
          <a:p>
            <a:r>
              <a:rPr lang="de-DE" smtClean="0"/>
              <a:t>Datum</a:t>
            </a:r>
            <a:endParaRPr lang="de-DE" dirty="0"/>
          </a:p>
        </p:txBody>
      </p:sp>
      <p:sp>
        <p:nvSpPr>
          <p:cNvPr id="4" name="Fußzeilenplatzhalter 3">
            <a:extLst>
              <a:ext uri="{FF2B5EF4-FFF2-40B4-BE49-F238E27FC236}">
                <a16:creationId xmlns:a16="http://schemas.microsoft.com/office/drawing/2014/main" id="{E5EA7044-37C9-4D88-B5D0-74E0DD8BAA81}"/>
              </a:ext>
            </a:extLst>
          </p:cNvPr>
          <p:cNvSpPr>
            <a:spLocks noGrp="1"/>
          </p:cNvSpPr>
          <p:nvPr>
            <p:ph type="ftr" sz="quarter" idx="11"/>
            <p:custDataLst>
              <p:tags r:id="rId2"/>
            </p:custDataLst>
          </p:nvPr>
        </p:nvSpPr>
        <p:spPr>
          <a:xfrm>
            <a:off x="9144000" y="6858000"/>
            <a:ext cx="0" cy="0"/>
          </a:xfrm>
        </p:spPr>
        <p:txBody>
          <a:bodyPr/>
          <a:lstStyle>
            <a:lvl1pPr>
              <a:defRPr sz="100">
                <a:noFill/>
              </a:defRPr>
            </a:lvl1pPr>
          </a:lstStyle>
          <a:p>
            <a:r>
              <a:rPr lang="de-DE" smtClean="0"/>
              <a:t>Kundenname (optional): 9 pt</a:t>
            </a:r>
            <a:endParaRPr lang="de-DE" dirty="0"/>
          </a:p>
        </p:txBody>
      </p:sp>
      <p:sp>
        <p:nvSpPr>
          <p:cNvPr id="5" name="Foliennummernplatzhalter 4">
            <a:extLst>
              <a:ext uri="{FF2B5EF4-FFF2-40B4-BE49-F238E27FC236}">
                <a16:creationId xmlns:a16="http://schemas.microsoft.com/office/drawing/2014/main" id="{BF7F4952-6202-4A16-A681-2439A237DE3A}"/>
              </a:ext>
            </a:extLst>
          </p:cNvPr>
          <p:cNvSpPr>
            <a:spLocks noGrp="1"/>
          </p:cNvSpPr>
          <p:nvPr>
            <p:ph type="sldNum" sz="quarter" idx="12"/>
            <p:custDataLst>
              <p:tags r:id="rId3"/>
            </p:custDataLst>
          </p:nvPr>
        </p:nvSpPr>
        <p:spPr>
          <a:xfrm>
            <a:off x="9144000" y="6858000"/>
            <a:ext cx="0" cy="0"/>
          </a:xfrm>
        </p:spPr>
        <p:txBody>
          <a:bodyPr/>
          <a:lstStyle>
            <a:lvl1pPr>
              <a:defRPr sz="100">
                <a:noFill/>
              </a:defRPr>
            </a:lvl1pPr>
          </a:lstStyle>
          <a:p>
            <a:fld id="{48F63A3B-78C7-47BE-AE5E-E10140E04643}" type="slidenum">
              <a:rPr lang="de-DE"/>
              <a:pPr/>
              <a:t>‹Nr.›</a:t>
            </a:fld>
            <a:endParaRPr lang="de-DE" dirty="0"/>
          </a:p>
        </p:txBody>
      </p:sp>
      <p:pic>
        <p:nvPicPr>
          <p:cNvPr id="8" name="MIO_AGENDA_IGNORE_NAVIGATION" descr="Schließen mit einfarbiger Füllung" hidden="1">
            <a:extLst>
              <a:ext uri="{FF2B5EF4-FFF2-40B4-BE49-F238E27FC236}">
                <a16:creationId xmlns:a16="http://schemas.microsoft.com/office/drawing/2014/main" id="{1F526E99-0A1E-46A7-9759-7E8CED902B20}"/>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856000" y="0"/>
            <a:ext cx="288000" cy="288000"/>
          </a:xfrm>
          <a:prstGeom prst="rect">
            <a:avLst/>
          </a:prstGeom>
        </p:spPr>
      </p:pic>
      <p:pic>
        <p:nvPicPr>
          <p:cNvPr id="9" name="MIO_AGENDA_IGNORE_CHAPTER_REFERENCE" descr="Schließen mit einfarbiger Füllung" hidden="1">
            <a:extLst>
              <a:ext uri="{FF2B5EF4-FFF2-40B4-BE49-F238E27FC236}">
                <a16:creationId xmlns:a16="http://schemas.microsoft.com/office/drawing/2014/main" id="{8BFE64B9-817B-4303-A6E3-C041CDAD4D24}"/>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856000" y="0"/>
            <a:ext cx="288000" cy="288000"/>
          </a:xfrm>
          <a:prstGeom prst="rect">
            <a:avLst/>
          </a:prstGeom>
        </p:spPr>
      </p:pic>
    </p:spTree>
    <p:extLst>
      <p:ext uri="{BB962C8B-B14F-4D97-AF65-F5344CB8AC3E}">
        <p14:creationId xmlns:p14="http://schemas.microsoft.com/office/powerpoint/2010/main" val="80282545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14" name="Fussnote/Quelle">
            <a:extLst>
              <a:ext uri="{FF2B5EF4-FFF2-40B4-BE49-F238E27FC236}">
                <a16:creationId xmlns:a16="http://schemas.microsoft.com/office/drawing/2014/main" id="{AC5BA1B7-9130-4D84-8EEB-49AD679C23B2}"/>
              </a:ext>
            </a:extLst>
          </p:cNvPr>
          <p:cNvSpPr>
            <a:spLocks noGrp="1"/>
          </p:cNvSpPr>
          <p:nvPr>
            <p:ph type="body" sz="quarter" idx="14" hasCustomPrompt="1"/>
          </p:nvPr>
        </p:nvSpPr>
        <p:spPr>
          <a:xfrm>
            <a:off x="720000" y="6381750"/>
            <a:ext cx="5760000" cy="302400"/>
          </a:xfrm>
        </p:spPr>
        <p:txBody>
          <a:bodyPr anchor="b"/>
          <a:lstStyle>
            <a:lvl1pPr marL="0" indent="0">
              <a:buNone/>
              <a:defRPr sz="900">
                <a:solidFill>
                  <a:schemeClr val="accent6"/>
                </a:solidFill>
              </a:defRPr>
            </a:lvl1pPr>
          </a:lstStyle>
          <a:p>
            <a:pPr lvl="0"/>
            <a:r>
              <a:rPr lang="de-DE" dirty="0"/>
              <a:t>Fußnote durch Klicken hinzufügen 9pt / Quelle durch Klicken hinzufügen 9pt</a:t>
            </a:r>
          </a:p>
        </p:txBody>
      </p:sp>
      <p:sp>
        <p:nvSpPr>
          <p:cNvPr id="4" name="Textplatzhalter">
            <a:extLst>
              <a:ext uri="{FF2B5EF4-FFF2-40B4-BE49-F238E27FC236}">
                <a16:creationId xmlns:a16="http://schemas.microsoft.com/office/drawing/2014/main" id="{29A127F0-D88C-4531-B241-5D6C0B4332FE}"/>
              </a:ext>
            </a:extLst>
          </p:cNvPr>
          <p:cNvSpPr>
            <a:spLocks noGrp="1"/>
          </p:cNvSpPr>
          <p:nvPr>
            <p:ph type="body" sz="quarter" idx="15"/>
          </p:nvPr>
        </p:nvSpPr>
        <p:spPr>
          <a:xfrm>
            <a:off x="252000" y="1450800"/>
            <a:ext cx="8639999" cy="4608001"/>
          </a:xfrm>
        </p:spPr>
        <p:txBody>
          <a:bodyPr/>
          <a:lstStyle>
            <a:lvl1pPr marL="216000" indent="-216000">
              <a:buFont typeface="Wingdings" panose="05000000000000000000" pitchFamily="2" charset="2"/>
              <a:buChar char="§"/>
              <a:defRPr/>
            </a:lvl1pPr>
            <a:lvl2pPr marL="432000" indent="-216000">
              <a:buFont typeface="Arial" panose="020B0604020202020204" pitchFamily="34" charset="0"/>
              <a:buChar char="•"/>
              <a:defRPr/>
            </a:lvl2pPr>
            <a:lvl3pPr marL="648000" indent="-216000">
              <a:buFont typeface="Symbol" panose="05050102010706020507" pitchFamily="18" charset="2"/>
              <a:buChar char="-"/>
              <a:defRPr/>
            </a:lvl3pPr>
            <a:lvl4pPr marL="864000">
              <a:defRPr/>
            </a:lvl4pPr>
            <a:lvl5pPr marL="108000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Kapitelüberschrift">
            <a:extLst>
              <a:ext uri="{FF2B5EF4-FFF2-40B4-BE49-F238E27FC236}">
                <a16:creationId xmlns:a16="http://schemas.microsoft.com/office/drawing/2014/main" id="{21C7C88D-EA46-472D-9386-813AF99170B9}"/>
              </a:ext>
            </a:extLst>
          </p:cNvPr>
          <p:cNvSpPr>
            <a:spLocks noGrp="1"/>
          </p:cNvSpPr>
          <p:nvPr>
            <p:ph type="body" sz="quarter" idx="13" hasCustomPrompt="1"/>
          </p:nvPr>
        </p:nvSpPr>
        <p:spPr>
          <a:xfrm>
            <a:off x="252000" y="165600"/>
            <a:ext cx="8639999" cy="203004"/>
          </a:xfrm>
        </p:spPr>
        <p:txBody>
          <a:bodyPr>
            <a:noAutofit/>
          </a:bodyPr>
          <a:lstStyle>
            <a:lvl1pPr marL="0" indent="0">
              <a:buNone/>
              <a:defRPr sz="1300">
                <a:solidFill>
                  <a:schemeClr val="accent6"/>
                </a:solidFill>
              </a:defRPr>
            </a:lvl1pPr>
          </a:lstStyle>
          <a:p>
            <a:pPr lvl="0"/>
            <a:r>
              <a:rPr lang="de-DE" dirty="0"/>
              <a:t>Hier steht die Kapitelüberschrift 13pt</a:t>
            </a:r>
          </a:p>
        </p:txBody>
      </p:sp>
      <p:sp>
        <p:nvSpPr>
          <p:cNvPr id="10" name="Titel">
            <a:extLst>
              <a:ext uri="{FF2B5EF4-FFF2-40B4-BE49-F238E27FC236}">
                <a16:creationId xmlns:a16="http://schemas.microsoft.com/office/drawing/2014/main" id="{604E81BF-E5EA-4A42-846A-6012067B5870}"/>
              </a:ext>
            </a:extLst>
          </p:cNvPr>
          <p:cNvSpPr>
            <a:spLocks noGrp="1"/>
          </p:cNvSpPr>
          <p:nvPr>
            <p:ph type="title" hasCustomPrompt="1"/>
          </p:nvPr>
        </p:nvSpPr>
        <p:spPr>
          <a:xfrm>
            <a:off x="252000" y="476250"/>
            <a:ext cx="8639999" cy="668857"/>
          </a:xfrm>
        </p:spPr>
        <p:txBody>
          <a:bodyPr/>
          <a:lstStyle>
            <a:lvl1pPr>
              <a:defRPr/>
            </a:lvl1pPr>
          </a:lstStyle>
          <a:p>
            <a:r>
              <a:rPr lang="de-DE" dirty="0"/>
              <a:t>Hier steht die Seitenüberschrift</a:t>
            </a:r>
            <a:br>
              <a:rPr lang="de-DE" dirty="0"/>
            </a:br>
            <a:r>
              <a:rPr lang="de-DE" dirty="0"/>
              <a:t>Zwei Zeilen möglich 22pt</a:t>
            </a:r>
          </a:p>
        </p:txBody>
      </p:sp>
      <p:sp>
        <p:nvSpPr>
          <p:cNvPr id="7" name="Datumsplatzhalter 6">
            <a:extLst>
              <a:ext uri="{FF2B5EF4-FFF2-40B4-BE49-F238E27FC236}">
                <a16:creationId xmlns:a16="http://schemas.microsoft.com/office/drawing/2014/main" id="{74255E07-70D0-4CAD-A2DE-808DF2182CEF}"/>
              </a:ext>
            </a:extLst>
          </p:cNvPr>
          <p:cNvSpPr>
            <a:spLocks noGrp="1"/>
          </p:cNvSpPr>
          <p:nvPr>
            <p:ph type="dt" sz="half" idx="10"/>
            <p:custDataLst>
              <p:tags r:id="rId1"/>
            </p:custDataLst>
          </p:nvPr>
        </p:nvSpPr>
        <p:spPr/>
        <p:txBody>
          <a:bodyPr/>
          <a:lstStyle/>
          <a:p>
            <a:r>
              <a:rPr lang="de-DE" smtClean="0"/>
              <a:t>Datum</a:t>
            </a:r>
            <a:endParaRPr lang="de-DE" dirty="0"/>
          </a:p>
        </p:txBody>
      </p:sp>
      <p:sp>
        <p:nvSpPr>
          <p:cNvPr id="8" name="Fußzeilenplatzhalter 7">
            <a:extLst>
              <a:ext uri="{FF2B5EF4-FFF2-40B4-BE49-F238E27FC236}">
                <a16:creationId xmlns:a16="http://schemas.microsoft.com/office/drawing/2014/main" id="{EE7B4A77-9F4B-43BC-9F9E-16964B5086B6}"/>
              </a:ext>
            </a:extLst>
          </p:cNvPr>
          <p:cNvSpPr>
            <a:spLocks noGrp="1"/>
          </p:cNvSpPr>
          <p:nvPr>
            <p:ph type="ftr" sz="quarter" idx="11"/>
          </p:nvPr>
        </p:nvSpPr>
        <p:spPr>
          <a:xfrm>
            <a:off x="6659564" y="6381750"/>
            <a:ext cx="1765300" cy="302400"/>
          </a:xfrm>
        </p:spPr>
        <p:txBody>
          <a:bodyPr/>
          <a:lstStyle/>
          <a:p>
            <a:r>
              <a:rPr lang="de-DE" smtClean="0"/>
              <a:t>Kundenname (optional): 9 pt</a:t>
            </a:r>
            <a:endParaRPr lang="de-DE" dirty="0"/>
          </a:p>
        </p:txBody>
      </p:sp>
      <p:sp>
        <p:nvSpPr>
          <p:cNvPr id="9" name="Foliennummernplatzhalter 8">
            <a:extLst>
              <a:ext uri="{FF2B5EF4-FFF2-40B4-BE49-F238E27FC236}">
                <a16:creationId xmlns:a16="http://schemas.microsoft.com/office/drawing/2014/main" id="{70AA9AC8-E715-4757-B92F-E049D8599528}"/>
              </a:ext>
            </a:extLst>
          </p:cNvPr>
          <p:cNvSpPr>
            <a:spLocks noGrp="1"/>
          </p:cNvSpPr>
          <p:nvPr>
            <p:ph type="sldNum" sz="quarter" idx="12"/>
          </p:nvPr>
        </p:nvSpPr>
        <p:spPr/>
        <p:txBody>
          <a:bodyPr/>
          <a:lstStyle/>
          <a:p>
            <a:fld id="{48F63A3B-78C7-47BE-AE5E-E10140E04643}" type="slidenum">
              <a:rPr lang="de-DE"/>
              <a:pPr/>
              <a:t>‹Nr.›</a:t>
            </a:fld>
            <a:endParaRPr lang="de-DE" dirty="0"/>
          </a:p>
        </p:txBody>
      </p:sp>
    </p:spTree>
    <p:extLst>
      <p:ext uri="{BB962C8B-B14F-4D97-AF65-F5344CB8AC3E}">
        <p14:creationId xmlns:p14="http://schemas.microsoft.com/office/powerpoint/2010/main" val="4129394381"/>
      </p:ext>
    </p:extLst>
  </p:cSld>
  <p:clrMapOvr>
    <a:masterClrMapping/>
  </p:clrMapOvr>
  <p:hf hdr="0"/>
  <p:extLst>
    <p:ext uri="{DCECCB84-F9BA-43D5-87BE-67443E8EF086}">
      <p15:sldGuideLst xmlns:p15="http://schemas.microsoft.com/office/powerpoint/2012/main">
        <p15:guide id="1" orient="horz" pos="913" userDrawn="1">
          <p15:clr>
            <a:srgbClr val="FBAE40"/>
          </p15:clr>
        </p15:guide>
        <p15:guide id="2" orient="horz" pos="381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ufzählung 2 Spalten">
    <p:spTree>
      <p:nvGrpSpPr>
        <p:cNvPr id="1" name=""/>
        <p:cNvGrpSpPr/>
        <p:nvPr/>
      </p:nvGrpSpPr>
      <p:grpSpPr>
        <a:xfrm>
          <a:off x="0" y="0"/>
          <a:ext cx="0" cy="0"/>
          <a:chOff x="0" y="0"/>
          <a:chExt cx="0" cy="0"/>
        </a:xfrm>
      </p:grpSpPr>
      <p:sp>
        <p:nvSpPr>
          <p:cNvPr id="14" name="Fussnote/Quelle">
            <a:extLst>
              <a:ext uri="{FF2B5EF4-FFF2-40B4-BE49-F238E27FC236}">
                <a16:creationId xmlns:a16="http://schemas.microsoft.com/office/drawing/2014/main" id="{AC5BA1B7-9130-4D84-8EEB-49AD679C23B2}"/>
              </a:ext>
            </a:extLst>
          </p:cNvPr>
          <p:cNvSpPr>
            <a:spLocks noGrp="1"/>
          </p:cNvSpPr>
          <p:nvPr>
            <p:ph type="body" sz="quarter" idx="14" hasCustomPrompt="1"/>
          </p:nvPr>
        </p:nvSpPr>
        <p:spPr>
          <a:xfrm>
            <a:off x="720000" y="6381750"/>
            <a:ext cx="5760000" cy="302400"/>
          </a:xfrm>
        </p:spPr>
        <p:txBody>
          <a:bodyPr anchor="b"/>
          <a:lstStyle>
            <a:lvl1pPr marL="0" indent="0">
              <a:buNone/>
              <a:defRPr sz="900">
                <a:solidFill>
                  <a:schemeClr val="accent6"/>
                </a:solidFill>
              </a:defRPr>
            </a:lvl1pPr>
          </a:lstStyle>
          <a:p>
            <a:pPr lvl="0"/>
            <a:r>
              <a:rPr lang="de-DE" dirty="0"/>
              <a:t>Fußnote durch Klicken hinzufügen 9pt / Quelle durch Klicken hinzufügen 9pt</a:t>
            </a:r>
          </a:p>
        </p:txBody>
      </p:sp>
      <p:sp>
        <p:nvSpPr>
          <p:cNvPr id="11" name="Textplatzhalter rechts">
            <a:extLst>
              <a:ext uri="{FF2B5EF4-FFF2-40B4-BE49-F238E27FC236}">
                <a16:creationId xmlns:a16="http://schemas.microsoft.com/office/drawing/2014/main" id="{F6B475F1-537F-437F-BB78-D578DEEFCDE9}"/>
              </a:ext>
            </a:extLst>
          </p:cNvPr>
          <p:cNvSpPr>
            <a:spLocks noGrp="1"/>
          </p:cNvSpPr>
          <p:nvPr>
            <p:ph type="body" sz="quarter" idx="16"/>
          </p:nvPr>
        </p:nvSpPr>
        <p:spPr>
          <a:xfrm>
            <a:off x="4751999" y="1450800"/>
            <a:ext cx="4140000" cy="4608001"/>
          </a:xfrm>
        </p:spPr>
        <p:txBody>
          <a:bodyPr/>
          <a:lstStyle>
            <a:lvl1pPr marL="216000" indent="-216000">
              <a:buFont typeface="Wingdings" panose="05000000000000000000" pitchFamily="2" charset="2"/>
              <a:buChar char="§"/>
              <a:defRPr/>
            </a:lvl1pPr>
            <a:lvl2pPr marL="432000" indent="-216000">
              <a:buFont typeface="Arial" panose="020B0604020202020204" pitchFamily="34" charset="0"/>
              <a:buChar char="•"/>
              <a:defRPr/>
            </a:lvl2pPr>
            <a:lvl3pPr marL="648000" indent="-216000">
              <a:buFont typeface="Symbol" panose="05050102010706020507" pitchFamily="18" charset="2"/>
              <a:buChar char="-"/>
              <a:defRPr/>
            </a:lvl3pPr>
            <a:lvl4pPr marL="864000">
              <a:defRPr/>
            </a:lvl4pPr>
            <a:lvl5pPr marL="108000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links">
            <a:extLst>
              <a:ext uri="{FF2B5EF4-FFF2-40B4-BE49-F238E27FC236}">
                <a16:creationId xmlns:a16="http://schemas.microsoft.com/office/drawing/2014/main" id="{29A127F0-D88C-4531-B241-5D6C0B4332FE}"/>
              </a:ext>
            </a:extLst>
          </p:cNvPr>
          <p:cNvSpPr>
            <a:spLocks noGrp="1"/>
          </p:cNvSpPr>
          <p:nvPr>
            <p:ph type="body" sz="quarter" idx="15"/>
          </p:nvPr>
        </p:nvSpPr>
        <p:spPr>
          <a:xfrm>
            <a:off x="252000" y="1450800"/>
            <a:ext cx="4140000" cy="4608001"/>
          </a:xfrm>
        </p:spPr>
        <p:txBody>
          <a:bodyPr/>
          <a:lstStyle>
            <a:lvl1pPr marL="216000" indent="-216000">
              <a:buFont typeface="Wingdings" panose="05000000000000000000" pitchFamily="2" charset="2"/>
              <a:buChar char="§"/>
              <a:defRPr/>
            </a:lvl1pPr>
            <a:lvl2pPr marL="432000" indent="-216000">
              <a:buFont typeface="Arial" panose="020B0604020202020204" pitchFamily="34" charset="0"/>
              <a:buChar char="•"/>
              <a:defRPr/>
            </a:lvl2pPr>
            <a:lvl3pPr marL="648000" indent="-216000">
              <a:buFont typeface="Symbol" panose="05050102010706020507" pitchFamily="18" charset="2"/>
              <a:buChar char="-"/>
              <a:defRPr/>
            </a:lvl3pPr>
            <a:lvl4pPr marL="864000">
              <a:defRPr/>
            </a:lvl4pPr>
            <a:lvl5pPr marL="108000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Kapitelüberschrift">
            <a:extLst>
              <a:ext uri="{FF2B5EF4-FFF2-40B4-BE49-F238E27FC236}">
                <a16:creationId xmlns:a16="http://schemas.microsoft.com/office/drawing/2014/main" id="{21C7C88D-EA46-472D-9386-813AF99170B9}"/>
              </a:ext>
            </a:extLst>
          </p:cNvPr>
          <p:cNvSpPr>
            <a:spLocks noGrp="1"/>
          </p:cNvSpPr>
          <p:nvPr>
            <p:ph type="body" sz="quarter" idx="13" hasCustomPrompt="1"/>
          </p:nvPr>
        </p:nvSpPr>
        <p:spPr>
          <a:xfrm>
            <a:off x="252000" y="165600"/>
            <a:ext cx="8639999" cy="203004"/>
          </a:xfrm>
        </p:spPr>
        <p:txBody>
          <a:bodyPr>
            <a:noAutofit/>
          </a:bodyPr>
          <a:lstStyle>
            <a:lvl1pPr marL="0" indent="0">
              <a:buNone/>
              <a:defRPr sz="1300">
                <a:solidFill>
                  <a:schemeClr val="accent6"/>
                </a:solidFill>
              </a:defRPr>
            </a:lvl1pPr>
          </a:lstStyle>
          <a:p>
            <a:pPr lvl="0"/>
            <a:r>
              <a:rPr lang="de-DE" dirty="0"/>
              <a:t>Hier steht die Kapitelüberschrift 13pt</a:t>
            </a:r>
          </a:p>
        </p:txBody>
      </p:sp>
      <p:sp>
        <p:nvSpPr>
          <p:cNvPr id="10" name="Titel">
            <a:extLst>
              <a:ext uri="{FF2B5EF4-FFF2-40B4-BE49-F238E27FC236}">
                <a16:creationId xmlns:a16="http://schemas.microsoft.com/office/drawing/2014/main" id="{604E81BF-E5EA-4A42-846A-6012067B5870}"/>
              </a:ext>
            </a:extLst>
          </p:cNvPr>
          <p:cNvSpPr>
            <a:spLocks noGrp="1"/>
          </p:cNvSpPr>
          <p:nvPr>
            <p:ph type="title" hasCustomPrompt="1"/>
          </p:nvPr>
        </p:nvSpPr>
        <p:spPr>
          <a:xfrm>
            <a:off x="252000" y="476250"/>
            <a:ext cx="8639999" cy="668857"/>
          </a:xfrm>
        </p:spPr>
        <p:txBody>
          <a:bodyPr/>
          <a:lstStyle>
            <a:lvl1pPr>
              <a:defRPr/>
            </a:lvl1pPr>
          </a:lstStyle>
          <a:p>
            <a:r>
              <a:rPr lang="de-DE" dirty="0"/>
              <a:t>Hier steht die Seitenüberschrift</a:t>
            </a:r>
            <a:br>
              <a:rPr lang="de-DE" dirty="0"/>
            </a:br>
            <a:r>
              <a:rPr lang="de-DE" dirty="0"/>
              <a:t>Zwei Zeilen möglich 22pt</a:t>
            </a:r>
          </a:p>
        </p:txBody>
      </p:sp>
      <p:sp>
        <p:nvSpPr>
          <p:cNvPr id="7" name="Datumsplatzhalter 6">
            <a:extLst>
              <a:ext uri="{FF2B5EF4-FFF2-40B4-BE49-F238E27FC236}">
                <a16:creationId xmlns:a16="http://schemas.microsoft.com/office/drawing/2014/main" id="{74255E07-70D0-4CAD-A2DE-808DF2182CEF}"/>
              </a:ext>
            </a:extLst>
          </p:cNvPr>
          <p:cNvSpPr>
            <a:spLocks noGrp="1"/>
          </p:cNvSpPr>
          <p:nvPr>
            <p:ph type="dt" sz="half" idx="10"/>
            <p:custDataLst>
              <p:tags r:id="rId1"/>
            </p:custDataLst>
          </p:nvPr>
        </p:nvSpPr>
        <p:spPr/>
        <p:txBody>
          <a:bodyPr/>
          <a:lstStyle/>
          <a:p>
            <a:r>
              <a:rPr lang="de-DE" smtClean="0"/>
              <a:t>Datum</a:t>
            </a:r>
            <a:endParaRPr lang="de-DE" dirty="0"/>
          </a:p>
        </p:txBody>
      </p:sp>
      <p:sp>
        <p:nvSpPr>
          <p:cNvPr id="8" name="Fußzeilenplatzhalter 7">
            <a:extLst>
              <a:ext uri="{FF2B5EF4-FFF2-40B4-BE49-F238E27FC236}">
                <a16:creationId xmlns:a16="http://schemas.microsoft.com/office/drawing/2014/main" id="{EE7B4A77-9F4B-43BC-9F9E-16964B5086B6}"/>
              </a:ext>
            </a:extLst>
          </p:cNvPr>
          <p:cNvSpPr>
            <a:spLocks noGrp="1"/>
          </p:cNvSpPr>
          <p:nvPr>
            <p:ph type="ftr" sz="quarter" idx="11"/>
          </p:nvPr>
        </p:nvSpPr>
        <p:spPr>
          <a:xfrm>
            <a:off x="6659564" y="6381750"/>
            <a:ext cx="1765300" cy="302400"/>
          </a:xfrm>
        </p:spPr>
        <p:txBody>
          <a:bodyPr/>
          <a:lstStyle/>
          <a:p>
            <a:r>
              <a:rPr lang="de-DE" smtClean="0"/>
              <a:t>Kundenname (optional): 9 pt</a:t>
            </a:r>
            <a:endParaRPr lang="de-DE" dirty="0"/>
          </a:p>
        </p:txBody>
      </p:sp>
      <p:sp>
        <p:nvSpPr>
          <p:cNvPr id="9" name="Foliennummernplatzhalter 8">
            <a:extLst>
              <a:ext uri="{FF2B5EF4-FFF2-40B4-BE49-F238E27FC236}">
                <a16:creationId xmlns:a16="http://schemas.microsoft.com/office/drawing/2014/main" id="{70AA9AC8-E715-4757-B92F-E049D8599528}"/>
              </a:ext>
            </a:extLst>
          </p:cNvPr>
          <p:cNvSpPr>
            <a:spLocks noGrp="1"/>
          </p:cNvSpPr>
          <p:nvPr>
            <p:ph type="sldNum" sz="quarter" idx="12"/>
          </p:nvPr>
        </p:nvSpPr>
        <p:spPr/>
        <p:txBody>
          <a:bodyPr/>
          <a:lstStyle/>
          <a:p>
            <a:fld id="{48F63A3B-78C7-47BE-AE5E-E10140E04643}" type="slidenum">
              <a:rPr lang="de-DE"/>
              <a:pPr/>
              <a:t>‹Nr.›</a:t>
            </a:fld>
            <a:endParaRPr lang="de-DE" dirty="0"/>
          </a:p>
        </p:txBody>
      </p:sp>
    </p:spTree>
    <p:extLst>
      <p:ext uri="{BB962C8B-B14F-4D97-AF65-F5344CB8AC3E}">
        <p14:creationId xmlns:p14="http://schemas.microsoft.com/office/powerpoint/2010/main" val="3472084622"/>
      </p:ext>
    </p:extLst>
  </p:cSld>
  <p:clrMapOvr>
    <a:masterClrMapping/>
  </p:clrMapOvr>
  <p:hf hdr="0"/>
  <p:extLst>
    <p:ext uri="{DCECCB84-F9BA-43D5-87BE-67443E8EF086}">
      <p15:sldGuideLst xmlns:p15="http://schemas.microsoft.com/office/powerpoint/2012/main">
        <p15:guide id="1" orient="horz" pos="913" userDrawn="1">
          <p15:clr>
            <a:srgbClr val="FBAE40"/>
          </p15:clr>
        </p15:guide>
        <p15:guide id="2" orient="horz" pos="3816" userDrawn="1">
          <p15:clr>
            <a:srgbClr val="FBAE40"/>
          </p15:clr>
        </p15:guide>
        <p15:guide id="3" pos="2993" userDrawn="1">
          <p15:clr>
            <a:srgbClr val="FBAE40"/>
          </p15:clr>
        </p15:guide>
        <p15:guide id="4" pos="27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ufzählung + Grafik rechts">
    <p:spTree>
      <p:nvGrpSpPr>
        <p:cNvPr id="1" name=""/>
        <p:cNvGrpSpPr/>
        <p:nvPr/>
      </p:nvGrpSpPr>
      <p:grpSpPr>
        <a:xfrm>
          <a:off x="0" y="0"/>
          <a:ext cx="0" cy="0"/>
          <a:chOff x="0" y="0"/>
          <a:chExt cx="0" cy="0"/>
        </a:xfrm>
      </p:grpSpPr>
      <p:sp>
        <p:nvSpPr>
          <p:cNvPr id="14" name="Fussnote/Quelle">
            <a:extLst>
              <a:ext uri="{FF2B5EF4-FFF2-40B4-BE49-F238E27FC236}">
                <a16:creationId xmlns:a16="http://schemas.microsoft.com/office/drawing/2014/main" id="{AC5BA1B7-9130-4D84-8EEB-49AD679C23B2}"/>
              </a:ext>
            </a:extLst>
          </p:cNvPr>
          <p:cNvSpPr>
            <a:spLocks noGrp="1"/>
          </p:cNvSpPr>
          <p:nvPr>
            <p:ph type="body" sz="quarter" idx="14" hasCustomPrompt="1"/>
          </p:nvPr>
        </p:nvSpPr>
        <p:spPr>
          <a:xfrm>
            <a:off x="720000" y="6381750"/>
            <a:ext cx="5760000" cy="302400"/>
          </a:xfrm>
        </p:spPr>
        <p:txBody>
          <a:bodyPr anchor="b"/>
          <a:lstStyle>
            <a:lvl1pPr marL="0" indent="0">
              <a:buNone/>
              <a:defRPr sz="900">
                <a:solidFill>
                  <a:schemeClr val="accent6"/>
                </a:solidFill>
              </a:defRPr>
            </a:lvl1pPr>
          </a:lstStyle>
          <a:p>
            <a:pPr lvl="0"/>
            <a:r>
              <a:rPr lang="de-DE" dirty="0"/>
              <a:t>Fußnote durch Klicken hinzufügen 9pt / Quelle durch Klicken hinzufügen 9pt</a:t>
            </a:r>
          </a:p>
        </p:txBody>
      </p:sp>
      <p:sp>
        <p:nvSpPr>
          <p:cNvPr id="3" name="Inhaltsplatzhalter rechts">
            <a:extLst>
              <a:ext uri="{FF2B5EF4-FFF2-40B4-BE49-F238E27FC236}">
                <a16:creationId xmlns:a16="http://schemas.microsoft.com/office/drawing/2014/main" id="{4C3DBBF4-F696-4CEC-9A53-414E24F3BF19}"/>
              </a:ext>
            </a:extLst>
          </p:cNvPr>
          <p:cNvSpPr>
            <a:spLocks noGrp="1"/>
          </p:cNvSpPr>
          <p:nvPr>
            <p:ph sz="quarter" idx="17" hasCustomPrompt="1"/>
          </p:nvPr>
        </p:nvSpPr>
        <p:spPr>
          <a:xfrm>
            <a:off x="4751999" y="1450800"/>
            <a:ext cx="4140001" cy="4608001"/>
          </a:xfrm>
        </p:spPr>
        <p:txBody>
          <a:bodyPr/>
          <a:lstStyle>
            <a:lvl1pPr>
              <a:defRPr/>
            </a:lvl1pPr>
          </a:lstStyle>
          <a:p>
            <a:pPr lvl="0"/>
            <a:r>
              <a:rPr lang="de-DE" dirty="0"/>
              <a:t>Grafik durch Klicken hinzufügen</a:t>
            </a:r>
          </a:p>
        </p:txBody>
      </p:sp>
      <p:sp>
        <p:nvSpPr>
          <p:cNvPr id="4" name="Textplatzhalter links">
            <a:extLst>
              <a:ext uri="{FF2B5EF4-FFF2-40B4-BE49-F238E27FC236}">
                <a16:creationId xmlns:a16="http://schemas.microsoft.com/office/drawing/2014/main" id="{29A127F0-D88C-4531-B241-5D6C0B4332FE}"/>
              </a:ext>
            </a:extLst>
          </p:cNvPr>
          <p:cNvSpPr>
            <a:spLocks noGrp="1"/>
          </p:cNvSpPr>
          <p:nvPr>
            <p:ph type="body" sz="quarter" idx="15"/>
          </p:nvPr>
        </p:nvSpPr>
        <p:spPr>
          <a:xfrm>
            <a:off x="252000" y="1450800"/>
            <a:ext cx="4140000" cy="4608001"/>
          </a:xfrm>
        </p:spPr>
        <p:txBody>
          <a:bodyPr/>
          <a:lstStyle>
            <a:lvl1pPr marL="216000" indent="-216000">
              <a:buFont typeface="Wingdings" panose="05000000000000000000" pitchFamily="2" charset="2"/>
              <a:buChar char="§"/>
              <a:defRPr/>
            </a:lvl1pPr>
            <a:lvl2pPr marL="432000" indent="-216000">
              <a:buFont typeface="Arial" panose="020B0604020202020204" pitchFamily="34" charset="0"/>
              <a:buChar char="•"/>
              <a:defRPr/>
            </a:lvl2pPr>
            <a:lvl3pPr marL="648000" indent="-216000">
              <a:buFont typeface="Symbol" panose="05050102010706020507" pitchFamily="18" charset="2"/>
              <a:buChar char="-"/>
              <a:defRPr/>
            </a:lvl3pPr>
            <a:lvl4pPr marL="864000">
              <a:defRPr/>
            </a:lvl4pPr>
            <a:lvl5pPr marL="108000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Kapitelüberschrift">
            <a:extLst>
              <a:ext uri="{FF2B5EF4-FFF2-40B4-BE49-F238E27FC236}">
                <a16:creationId xmlns:a16="http://schemas.microsoft.com/office/drawing/2014/main" id="{21C7C88D-EA46-472D-9386-813AF99170B9}"/>
              </a:ext>
            </a:extLst>
          </p:cNvPr>
          <p:cNvSpPr>
            <a:spLocks noGrp="1"/>
          </p:cNvSpPr>
          <p:nvPr>
            <p:ph type="body" sz="quarter" idx="13" hasCustomPrompt="1"/>
          </p:nvPr>
        </p:nvSpPr>
        <p:spPr>
          <a:xfrm>
            <a:off x="252000" y="165600"/>
            <a:ext cx="8639999" cy="203004"/>
          </a:xfrm>
        </p:spPr>
        <p:txBody>
          <a:bodyPr>
            <a:noAutofit/>
          </a:bodyPr>
          <a:lstStyle>
            <a:lvl1pPr marL="0" indent="0">
              <a:buNone/>
              <a:defRPr sz="1300">
                <a:solidFill>
                  <a:schemeClr val="accent6"/>
                </a:solidFill>
              </a:defRPr>
            </a:lvl1pPr>
          </a:lstStyle>
          <a:p>
            <a:pPr lvl="0"/>
            <a:r>
              <a:rPr lang="de-DE" dirty="0"/>
              <a:t>Hier steht die Kapitelüberschrift 13pt</a:t>
            </a:r>
          </a:p>
        </p:txBody>
      </p:sp>
      <p:sp>
        <p:nvSpPr>
          <p:cNvPr id="10" name="Titel">
            <a:extLst>
              <a:ext uri="{FF2B5EF4-FFF2-40B4-BE49-F238E27FC236}">
                <a16:creationId xmlns:a16="http://schemas.microsoft.com/office/drawing/2014/main" id="{604E81BF-E5EA-4A42-846A-6012067B5870}"/>
              </a:ext>
            </a:extLst>
          </p:cNvPr>
          <p:cNvSpPr>
            <a:spLocks noGrp="1"/>
          </p:cNvSpPr>
          <p:nvPr>
            <p:ph type="title" hasCustomPrompt="1"/>
          </p:nvPr>
        </p:nvSpPr>
        <p:spPr>
          <a:xfrm>
            <a:off x="252000" y="476250"/>
            <a:ext cx="8639999" cy="668857"/>
          </a:xfrm>
        </p:spPr>
        <p:txBody>
          <a:bodyPr/>
          <a:lstStyle>
            <a:lvl1pPr>
              <a:defRPr/>
            </a:lvl1pPr>
          </a:lstStyle>
          <a:p>
            <a:r>
              <a:rPr lang="de-DE" dirty="0"/>
              <a:t>Hier steht die Seitenüberschrift</a:t>
            </a:r>
            <a:br>
              <a:rPr lang="de-DE" dirty="0"/>
            </a:br>
            <a:r>
              <a:rPr lang="de-DE" dirty="0"/>
              <a:t>Zwei Zeilen möglich 22pt</a:t>
            </a:r>
          </a:p>
        </p:txBody>
      </p:sp>
      <p:sp>
        <p:nvSpPr>
          <p:cNvPr id="7" name="Datumsplatzhalter 6">
            <a:extLst>
              <a:ext uri="{FF2B5EF4-FFF2-40B4-BE49-F238E27FC236}">
                <a16:creationId xmlns:a16="http://schemas.microsoft.com/office/drawing/2014/main" id="{74255E07-70D0-4CAD-A2DE-808DF2182CEF}"/>
              </a:ext>
            </a:extLst>
          </p:cNvPr>
          <p:cNvSpPr>
            <a:spLocks noGrp="1"/>
          </p:cNvSpPr>
          <p:nvPr>
            <p:ph type="dt" sz="half" idx="10"/>
            <p:custDataLst>
              <p:tags r:id="rId1"/>
            </p:custDataLst>
          </p:nvPr>
        </p:nvSpPr>
        <p:spPr/>
        <p:txBody>
          <a:bodyPr/>
          <a:lstStyle/>
          <a:p>
            <a:r>
              <a:rPr lang="de-DE" smtClean="0"/>
              <a:t>Datum</a:t>
            </a:r>
            <a:endParaRPr lang="de-DE" dirty="0"/>
          </a:p>
        </p:txBody>
      </p:sp>
      <p:sp>
        <p:nvSpPr>
          <p:cNvPr id="8" name="Fußzeilenplatzhalter 7">
            <a:extLst>
              <a:ext uri="{FF2B5EF4-FFF2-40B4-BE49-F238E27FC236}">
                <a16:creationId xmlns:a16="http://schemas.microsoft.com/office/drawing/2014/main" id="{EE7B4A77-9F4B-43BC-9F9E-16964B5086B6}"/>
              </a:ext>
            </a:extLst>
          </p:cNvPr>
          <p:cNvSpPr>
            <a:spLocks noGrp="1"/>
          </p:cNvSpPr>
          <p:nvPr>
            <p:ph type="ftr" sz="quarter" idx="11"/>
          </p:nvPr>
        </p:nvSpPr>
        <p:spPr>
          <a:xfrm>
            <a:off x="6659564" y="6381750"/>
            <a:ext cx="1765300" cy="302400"/>
          </a:xfrm>
        </p:spPr>
        <p:txBody>
          <a:bodyPr/>
          <a:lstStyle/>
          <a:p>
            <a:r>
              <a:rPr lang="de-DE" smtClean="0"/>
              <a:t>Kundenname (optional): 9 pt</a:t>
            </a:r>
            <a:endParaRPr lang="de-DE" dirty="0"/>
          </a:p>
        </p:txBody>
      </p:sp>
      <p:sp>
        <p:nvSpPr>
          <p:cNvPr id="9" name="Foliennummernplatzhalter 8">
            <a:extLst>
              <a:ext uri="{FF2B5EF4-FFF2-40B4-BE49-F238E27FC236}">
                <a16:creationId xmlns:a16="http://schemas.microsoft.com/office/drawing/2014/main" id="{70AA9AC8-E715-4757-B92F-E049D8599528}"/>
              </a:ext>
            </a:extLst>
          </p:cNvPr>
          <p:cNvSpPr>
            <a:spLocks noGrp="1"/>
          </p:cNvSpPr>
          <p:nvPr>
            <p:ph type="sldNum" sz="quarter" idx="12"/>
          </p:nvPr>
        </p:nvSpPr>
        <p:spPr/>
        <p:txBody>
          <a:bodyPr/>
          <a:lstStyle/>
          <a:p>
            <a:fld id="{48F63A3B-78C7-47BE-AE5E-E10140E04643}" type="slidenum">
              <a:rPr lang="de-DE"/>
              <a:pPr/>
              <a:t>‹Nr.›</a:t>
            </a:fld>
            <a:endParaRPr lang="de-DE" dirty="0"/>
          </a:p>
        </p:txBody>
      </p:sp>
    </p:spTree>
    <p:extLst>
      <p:ext uri="{BB962C8B-B14F-4D97-AF65-F5344CB8AC3E}">
        <p14:creationId xmlns:p14="http://schemas.microsoft.com/office/powerpoint/2010/main" val="2396487137"/>
      </p:ext>
    </p:extLst>
  </p:cSld>
  <p:clrMapOvr>
    <a:masterClrMapping/>
  </p:clrMapOvr>
  <p:hf hdr="0"/>
  <p:extLst>
    <p:ext uri="{DCECCB84-F9BA-43D5-87BE-67443E8EF086}">
      <p15:sldGuideLst xmlns:p15="http://schemas.microsoft.com/office/powerpoint/2012/main">
        <p15:guide id="1" orient="horz" pos="913" userDrawn="1">
          <p15:clr>
            <a:srgbClr val="FBAE40"/>
          </p15:clr>
        </p15:guide>
        <p15:guide id="2" orient="horz" pos="3816" userDrawn="1">
          <p15:clr>
            <a:srgbClr val="FBAE40"/>
          </p15:clr>
        </p15:guide>
        <p15:guide id="3" pos="2993" userDrawn="1">
          <p15:clr>
            <a:srgbClr val="FBAE40"/>
          </p15:clr>
        </p15:guide>
        <p15:guide id="4" pos="27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ufzählung + 2 Grafiken rechts">
    <p:spTree>
      <p:nvGrpSpPr>
        <p:cNvPr id="1" name=""/>
        <p:cNvGrpSpPr/>
        <p:nvPr/>
      </p:nvGrpSpPr>
      <p:grpSpPr>
        <a:xfrm>
          <a:off x="0" y="0"/>
          <a:ext cx="0" cy="0"/>
          <a:chOff x="0" y="0"/>
          <a:chExt cx="0" cy="0"/>
        </a:xfrm>
      </p:grpSpPr>
      <p:sp>
        <p:nvSpPr>
          <p:cNvPr id="14" name="Fussnote/Quelle">
            <a:extLst>
              <a:ext uri="{FF2B5EF4-FFF2-40B4-BE49-F238E27FC236}">
                <a16:creationId xmlns:a16="http://schemas.microsoft.com/office/drawing/2014/main" id="{AC5BA1B7-9130-4D84-8EEB-49AD679C23B2}"/>
              </a:ext>
            </a:extLst>
          </p:cNvPr>
          <p:cNvSpPr>
            <a:spLocks noGrp="1"/>
          </p:cNvSpPr>
          <p:nvPr>
            <p:ph type="body" sz="quarter" idx="14" hasCustomPrompt="1"/>
          </p:nvPr>
        </p:nvSpPr>
        <p:spPr>
          <a:xfrm>
            <a:off x="720000" y="6381750"/>
            <a:ext cx="5760000" cy="302400"/>
          </a:xfrm>
        </p:spPr>
        <p:txBody>
          <a:bodyPr anchor="b"/>
          <a:lstStyle>
            <a:lvl1pPr marL="0" indent="0">
              <a:buNone/>
              <a:defRPr sz="900">
                <a:solidFill>
                  <a:schemeClr val="accent6"/>
                </a:solidFill>
              </a:defRPr>
            </a:lvl1pPr>
          </a:lstStyle>
          <a:p>
            <a:pPr lvl="0"/>
            <a:r>
              <a:rPr lang="de-DE" dirty="0"/>
              <a:t>Fußnote durch Klicken hinzufügen 9pt / Quelle durch Klicken hinzufügen 9pt</a:t>
            </a:r>
          </a:p>
        </p:txBody>
      </p:sp>
      <p:sp>
        <p:nvSpPr>
          <p:cNvPr id="11" name="Inhaltsplatzhalter rechts unten">
            <a:extLst>
              <a:ext uri="{FF2B5EF4-FFF2-40B4-BE49-F238E27FC236}">
                <a16:creationId xmlns:a16="http://schemas.microsoft.com/office/drawing/2014/main" id="{4556993C-6AFE-4A4C-9D41-5A732E1F3BC3}"/>
              </a:ext>
            </a:extLst>
          </p:cNvPr>
          <p:cNvSpPr>
            <a:spLocks noGrp="1"/>
          </p:cNvSpPr>
          <p:nvPr>
            <p:ph sz="quarter" idx="18" hasCustomPrompt="1"/>
          </p:nvPr>
        </p:nvSpPr>
        <p:spPr>
          <a:xfrm>
            <a:off x="4751999" y="3790800"/>
            <a:ext cx="4140000" cy="2268000"/>
          </a:xfrm>
        </p:spPr>
        <p:txBody>
          <a:bodyPr/>
          <a:lstStyle/>
          <a:p>
            <a:pPr lvl="0"/>
            <a:r>
              <a:rPr lang="de-DE" dirty="0"/>
              <a:t>Grafik durch Klicken hinzufügen</a:t>
            </a:r>
          </a:p>
        </p:txBody>
      </p:sp>
      <p:sp>
        <p:nvSpPr>
          <p:cNvPr id="3" name="Inhaltsplatzhalter rechts oben">
            <a:extLst>
              <a:ext uri="{FF2B5EF4-FFF2-40B4-BE49-F238E27FC236}">
                <a16:creationId xmlns:a16="http://schemas.microsoft.com/office/drawing/2014/main" id="{4C3DBBF4-F696-4CEC-9A53-414E24F3BF19}"/>
              </a:ext>
            </a:extLst>
          </p:cNvPr>
          <p:cNvSpPr>
            <a:spLocks noGrp="1"/>
          </p:cNvSpPr>
          <p:nvPr>
            <p:ph sz="quarter" idx="17" hasCustomPrompt="1"/>
          </p:nvPr>
        </p:nvSpPr>
        <p:spPr>
          <a:xfrm>
            <a:off x="4751999" y="1450800"/>
            <a:ext cx="4140000" cy="2268000"/>
          </a:xfrm>
        </p:spPr>
        <p:txBody>
          <a:bodyPr/>
          <a:lstStyle/>
          <a:p>
            <a:pPr lvl="0"/>
            <a:r>
              <a:rPr lang="de-DE" dirty="0"/>
              <a:t>Grafik durch Klicken hinzufügen</a:t>
            </a:r>
          </a:p>
        </p:txBody>
      </p:sp>
      <p:sp>
        <p:nvSpPr>
          <p:cNvPr id="4" name="Textplatzhalter links">
            <a:extLst>
              <a:ext uri="{FF2B5EF4-FFF2-40B4-BE49-F238E27FC236}">
                <a16:creationId xmlns:a16="http://schemas.microsoft.com/office/drawing/2014/main" id="{29A127F0-D88C-4531-B241-5D6C0B4332FE}"/>
              </a:ext>
            </a:extLst>
          </p:cNvPr>
          <p:cNvSpPr>
            <a:spLocks noGrp="1"/>
          </p:cNvSpPr>
          <p:nvPr>
            <p:ph type="body" sz="quarter" idx="15"/>
          </p:nvPr>
        </p:nvSpPr>
        <p:spPr>
          <a:xfrm>
            <a:off x="252000" y="1450800"/>
            <a:ext cx="4140000" cy="4608001"/>
          </a:xfrm>
        </p:spPr>
        <p:txBody>
          <a:bodyPr/>
          <a:lstStyle>
            <a:lvl1pPr marL="216000" indent="-216000">
              <a:buFont typeface="Wingdings" panose="05000000000000000000" pitchFamily="2" charset="2"/>
              <a:buChar char="§"/>
              <a:defRPr/>
            </a:lvl1pPr>
            <a:lvl2pPr marL="432000" indent="-216000">
              <a:buFont typeface="Arial" panose="020B0604020202020204" pitchFamily="34" charset="0"/>
              <a:buChar char="•"/>
              <a:defRPr/>
            </a:lvl2pPr>
            <a:lvl3pPr marL="648000" indent="-216000">
              <a:buFont typeface="Symbol" panose="05050102010706020507" pitchFamily="18" charset="2"/>
              <a:buChar char="-"/>
              <a:defRPr/>
            </a:lvl3pPr>
            <a:lvl4pPr marL="864000">
              <a:defRPr/>
            </a:lvl4pPr>
            <a:lvl5pPr marL="108000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Kapitelüberschrift">
            <a:extLst>
              <a:ext uri="{FF2B5EF4-FFF2-40B4-BE49-F238E27FC236}">
                <a16:creationId xmlns:a16="http://schemas.microsoft.com/office/drawing/2014/main" id="{21C7C88D-EA46-472D-9386-813AF99170B9}"/>
              </a:ext>
            </a:extLst>
          </p:cNvPr>
          <p:cNvSpPr>
            <a:spLocks noGrp="1"/>
          </p:cNvSpPr>
          <p:nvPr>
            <p:ph type="body" sz="quarter" idx="13" hasCustomPrompt="1"/>
          </p:nvPr>
        </p:nvSpPr>
        <p:spPr>
          <a:xfrm>
            <a:off x="252000" y="165600"/>
            <a:ext cx="8639999" cy="203004"/>
          </a:xfrm>
        </p:spPr>
        <p:txBody>
          <a:bodyPr>
            <a:noAutofit/>
          </a:bodyPr>
          <a:lstStyle>
            <a:lvl1pPr marL="0" indent="0">
              <a:buNone/>
              <a:defRPr sz="1300">
                <a:solidFill>
                  <a:schemeClr val="accent6"/>
                </a:solidFill>
              </a:defRPr>
            </a:lvl1pPr>
          </a:lstStyle>
          <a:p>
            <a:pPr lvl="0"/>
            <a:r>
              <a:rPr lang="de-DE" dirty="0"/>
              <a:t>Hier steht die Kapitelüberschrift 13pt</a:t>
            </a:r>
          </a:p>
        </p:txBody>
      </p:sp>
      <p:sp>
        <p:nvSpPr>
          <p:cNvPr id="10" name="Titel">
            <a:extLst>
              <a:ext uri="{FF2B5EF4-FFF2-40B4-BE49-F238E27FC236}">
                <a16:creationId xmlns:a16="http://schemas.microsoft.com/office/drawing/2014/main" id="{604E81BF-E5EA-4A42-846A-6012067B5870}"/>
              </a:ext>
            </a:extLst>
          </p:cNvPr>
          <p:cNvSpPr>
            <a:spLocks noGrp="1"/>
          </p:cNvSpPr>
          <p:nvPr>
            <p:ph type="title" hasCustomPrompt="1"/>
          </p:nvPr>
        </p:nvSpPr>
        <p:spPr>
          <a:xfrm>
            <a:off x="252000" y="476250"/>
            <a:ext cx="8639999" cy="668857"/>
          </a:xfrm>
        </p:spPr>
        <p:txBody>
          <a:bodyPr/>
          <a:lstStyle>
            <a:lvl1pPr>
              <a:defRPr/>
            </a:lvl1pPr>
          </a:lstStyle>
          <a:p>
            <a:r>
              <a:rPr lang="de-DE" dirty="0"/>
              <a:t>Hier steht die Seitenüberschrift</a:t>
            </a:r>
            <a:br>
              <a:rPr lang="de-DE" dirty="0"/>
            </a:br>
            <a:r>
              <a:rPr lang="de-DE" dirty="0"/>
              <a:t>Zwei Zeilen möglich 22pt</a:t>
            </a:r>
          </a:p>
        </p:txBody>
      </p:sp>
      <p:sp>
        <p:nvSpPr>
          <p:cNvPr id="7" name="Datumsplatzhalter 6">
            <a:extLst>
              <a:ext uri="{FF2B5EF4-FFF2-40B4-BE49-F238E27FC236}">
                <a16:creationId xmlns:a16="http://schemas.microsoft.com/office/drawing/2014/main" id="{74255E07-70D0-4CAD-A2DE-808DF2182CEF}"/>
              </a:ext>
            </a:extLst>
          </p:cNvPr>
          <p:cNvSpPr>
            <a:spLocks noGrp="1"/>
          </p:cNvSpPr>
          <p:nvPr>
            <p:ph type="dt" sz="half" idx="10"/>
            <p:custDataLst>
              <p:tags r:id="rId1"/>
            </p:custDataLst>
          </p:nvPr>
        </p:nvSpPr>
        <p:spPr/>
        <p:txBody>
          <a:bodyPr/>
          <a:lstStyle/>
          <a:p>
            <a:r>
              <a:rPr lang="de-DE" smtClean="0"/>
              <a:t>Datum</a:t>
            </a:r>
            <a:endParaRPr lang="de-DE" dirty="0"/>
          </a:p>
        </p:txBody>
      </p:sp>
      <p:sp>
        <p:nvSpPr>
          <p:cNvPr id="8" name="Fußzeilenplatzhalter 7">
            <a:extLst>
              <a:ext uri="{FF2B5EF4-FFF2-40B4-BE49-F238E27FC236}">
                <a16:creationId xmlns:a16="http://schemas.microsoft.com/office/drawing/2014/main" id="{EE7B4A77-9F4B-43BC-9F9E-16964B5086B6}"/>
              </a:ext>
            </a:extLst>
          </p:cNvPr>
          <p:cNvSpPr>
            <a:spLocks noGrp="1"/>
          </p:cNvSpPr>
          <p:nvPr>
            <p:ph type="ftr" sz="quarter" idx="11"/>
          </p:nvPr>
        </p:nvSpPr>
        <p:spPr>
          <a:xfrm>
            <a:off x="6659564" y="6381750"/>
            <a:ext cx="1765300" cy="302400"/>
          </a:xfrm>
        </p:spPr>
        <p:txBody>
          <a:bodyPr/>
          <a:lstStyle/>
          <a:p>
            <a:r>
              <a:rPr lang="de-DE" smtClean="0"/>
              <a:t>Kundenname (optional): 9 pt</a:t>
            </a:r>
            <a:endParaRPr lang="de-DE" dirty="0"/>
          </a:p>
        </p:txBody>
      </p:sp>
      <p:sp>
        <p:nvSpPr>
          <p:cNvPr id="9" name="Foliennummernplatzhalter 8">
            <a:extLst>
              <a:ext uri="{FF2B5EF4-FFF2-40B4-BE49-F238E27FC236}">
                <a16:creationId xmlns:a16="http://schemas.microsoft.com/office/drawing/2014/main" id="{70AA9AC8-E715-4757-B92F-E049D8599528}"/>
              </a:ext>
            </a:extLst>
          </p:cNvPr>
          <p:cNvSpPr>
            <a:spLocks noGrp="1"/>
          </p:cNvSpPr>
          <p:nvPr>
            <p:ph type="sldNum" sz="quarter" idx="12"/>
          </p:nvPr>
        </p:nvSpPr>
        <p:spPr/>
        <p:txBody>
          <a:bodyPr/>
          <a:lstStyle/>
          <a:p>
            <a:fld id="{48F63A3B-78C7-47BE-AE5E-E10140E04643}" type="slidenum">
              <a:rPr lang="de-DE"/>
              <a:pPr/>
              <a:t>‹Nr.›</a:t>
            </a:fld>
            <a:endParaRPr lang="de-DE" dirty="0"/>
          </a:p>
        </p:txBody>
      </p:sp>
    </p:spTree>
    <p:extLst>
      <p:ext uri="{BB962C8B-B14F-4D97-AF65-F5344CB8AC3E}">
        <p14:creationId xmlns:p14="http://schemas.microsoft.com/office/powerpoint/2010/main" val="2442896222"/>
      </p:ext>
    </p:extLst>
  </p:cSld>
  <p:clrMapOvr>
    <a:masterClrMapping/>
  </p:clrMapOvr>
  <p:hf hdr="0"/>
  <p:extLst>
    <p:ext uri="{DCECCB84-F9BA-43D5-87BE-67443E8EF086}">
      <p15:sldGuideLst xmlns:p15="http://schemas.microsoft.com/office/powerpoint/2012/main">
        <p15:guide id="1" orient="horz" pos="913" userDrawn="1">
          <p15:clr>
            <a:srgbClr val="FBAE40"/>
          </p15:clr>
        </p15:guide>
        <p15:guide id="2" orient="horz" pos="3816" userDrawn="1">
          <p15:clr>
            <a:srgbClr val="FBAE40"/>
          </p15:clr>
        </p15:guide>
        <p15:guide id="3" pos="2993" userDrawn="1">
          <p15:clr>
            <a:srgbClr val="FBAE40"/>
          </p15:clr>
        </p15:guide>
        <p15:guide id="4" pos="2767" userDrawn="1">
          <p15:clr>
            <a:srgbClr val="FBAE40"/>
          </p15:clr>
        </p15:guide>
        <p15:guide id="5" orient="horz" pos="2341" userDrawn="1">
          <p15:clr>
            <a:srgbClr val="FBAE40"/>
          </p15:clr>
        </p15:guide>
        <p15:guide id="6" orient="horz" pos="238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ufzählung + Grafik links">
    <p:spTree>
      <p:nvGrpSpPr>
        <p:cNvPr id="1" name=""/>
        <p:cNvGrpSpPr/>
        <p:nvPr/>
      </p:nvGrpSpPr>
      <p:grpSpPr>
        <a:xfrm>
          <a:off x="0" y="0"/>
          <a:ext cx="0" cy="0"/>
          <a:chOff x="0" y="0"/>
          <a:chExt cx="0" cy="0"/>
        </a:xfrm>
      </p:grpSpPr>
      <p:sp>
        <p:nvSpPr>
          <p:cNvPr id="14" name="Fussnote/Quelle">
            <a:extLst>
              <a:ext uri="{FF2B5EF4-FFF2-40B4-BE49-F238E27FC236}">
                <a16:creationId xmlns:a16="http://schemas.microsoft.com/office/drawing/2014/main" id="{AC5BA1B7-9130-4D84-8EEB-49AD679C23B2}"/>
              </a:ext>
            </a:extLst>
          </p:cNvPr>
          <p:cNvSpPr>
            <a:spLocks noGrp="1"/>
          </p:cNvSpPr>
          <p:nvPr>
            <p:ph type="body" sz="quarter" idx="14" hasCustomPrompt="1"/>
          </p:nvPr>
        </p:nvSpPr>
        <p:spPr>
          <a:xfrm>
            <a:off x="720000" y="6381750"/>
            <a:ext cx="5760000" cy="302400"/>
          </a:xfrm>
        </p:spPr>
        <p:txBody>
          <a:bodyPr anchor="b"/>
          <a:lstStyle>
            <a:lvl1pPr marL="0" indent="0">
              <a:buNone/>
              <a:defRPr sz="900">
                <a:solidFill>
                  <a:schemeClr val="accent6"/>
                </a:solidFill>
              </a:defRPr>
            </a:lvl1pPr>
          </a:lstStyle>
          <a:p>
            <a:pPr lvl="0"/>
            <a:r>
              <a:rPr lang="de-DE" dirty="0"/>
              <a:t>Fußnote durch Klicken hinzufügen 9pt / Quelle durch Klicken hinzufügen 9pt</a:t>
            </a:r>
          </a:p>
        </p:txBody>
      </p:sp>
      <p:sp>
        <p:nvSpPr>
          <p:cNvPr id="3" name="Inhaltsplatzhalter links">
            <a:extLst>
              <a:ext uri="{FF2B5EF4-FFF2-40B4-BE49-F238E27FC236}">
                <a16:creationId xmlns:a16="http://schemas.microsoft.com/office/drawing/2014/main" id="{4C3DBBF4-F696-4CEC-9A53-414E24F3BF19}"/>
              </a:ext>
            </a:extLst>
          </p:cNvPr>
          <p:cNvSpPr>
            <a:spLocks noGrp="1"/>
          </p:cNvSpPr>
          <p:nvPr>
            <p:ph sz="quarter" idx="17" hasCustomPrompt="1"/>
          </p:nvPr>
        </p:nvSpPr>
        <p:spPr>
          <a:xfrm>
            <a:off x="252000" y="1450800"/>
            <a:ext cx="4140001" cy="4608001"/>
          </a:xfrm>
        </p:spPr>
        <p:txBody>
          <a:bodyPr/>
          <a:lstStyle/>
          <a:p>
            <a:pPr lvl="0"/>
            <a:r>
              <a:rPr lang="de-DE" dirty="0"/>
              <a:t>Grafik durch Klicken hinzufügen</a:t>
            </a:r>
          </a:p>
        </p:txBody>
      </p:sp>
      <p:sp>
        <p:nvSpPr>
          <p:cNvPr id="4" name="Textplatzhalter rechts">
            <a:extLst>
              <a:ext uri="{FF2B5EF4-FFF2-40B4-BE49-F238E27FC236}">
                <a16:creationId xmlns:a16="http://schemas.microsoft.com/office/drawing/2014/main" id="{29A127F0-D88C-4531-B241-5D6C0B4332FE}"/>
              </a:ext>
            </a:extLst>
          </p:cNvPr>
          <p:cNvSpPr>
            <a:spLocks noGrp="1"/>
          </p:cNvSpPr>
          <p:nvPr>
            <p:ph type="body" sz="quarter" idx="15"/>
          </p:nvPr>
        </p:nvSpPr>
        <p:spPr>
          <a:xfrm>
            <a:off x="4751999" y="1450800"/>
            <a:ext cx="4140000" cy="4608001"/>
          </a:xfrm>
        </p:spPr>
        <p:txBody>
          <a:bodyPr/>
          <a:lstStyle>
            <a:lvl1pPr marL="216000" indent="-216000">
              <a:buFont typeface="Wingdings" panose="05000000000000000000" pitchFamily="2" charset="2"/>
              <a:buChar char="§"/>
              <a:defRPr/>
            </a:lvl1pPr>
            <a:lvl2pPr marL="432000" indent="-216000">
              <a:buFont typeface="Arial" panose="020B0604020202020204" pitchFamily="34" charset="0"/>
              <a:buChar char="•"/>
              <a:defRPr/>
            </a:lvl2pPr>
            <a:lvl3pPr marL="648000" indent="-216000">
              <a:buFont typeface="Symbol" panose="05050102010706020507" pitchFamily="18" charset="2"/>
              <a:buChar char="-"/>
              <a:defRPr/>
            </a:lvl3pPr>
            <a:lvl4pPr marL="864000">
              <a:defRPr/>
            </a:lvl4pPr>
            <a:lvl5pPr marL="108000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Kapitelüberschrift">
            <a:extLst>
              <a:ext uri="{FF2B5EF4-FFF2-40B4-BE49-F238E27FC236}">
                <a16:creationId xmlns:a16="http://schemas.microsoft.com/office/drawing/2014/main" id="{21C7C88D-EA46-472D-9386-813AF99170B9}"/>
              </a:ext>
            </a:extLst>
          </p:cNvPr>
          <p:cNvSpPr>
            <a:spLocks noGrp="1"/>
          </p:cNvSpPr>
          <p:nvPr>
            <p:ph type="body" sz="quarter" idx="13" hasCustomPrompt="1"/>
          </p:nvPr>
        </p:nvSpPr>
        <p:spPr>
          <a:xfrm>
            <a:off x="252000" y="165600"/>
            <a:ext cx="8639999" cy="203004"/>
          </a:xfrm>
        </p:spPr>
        <p:txBody>
          <a:bodyPr>
            <a:noAutofit/>
          </a:bodyPr>
          <a:lstStyle>
            <a:lvl1pPr marL="0" indent="0">
              <a:buNone/>
              <a:defRPr sz="1300">
                <a:solidFill>
                  <a:schemeClr val="accent6"/>
                </a:solidFill>
              </a:defRPr>
            </a:lvl1pPr>
          </a:lstStyle>
          <a:p>
            <a:pPr lvl="0"/>
            <a:r>
              <a:rPr lang="de-DE" dirty="0"/>
              <a:t>Hier steht die Kapitelüberschrift 13pt</a:t>
            </a:r>
          </a:p>
        </p:txBody>
      </p:sp>
      <p:sp>
        <p:nvSpPr>
          <p:cNvPr id="10" name="Titel">
            <a:extLst>
              <a:ext uri="{FF2B5EF4-FFF2-40B4-BE49-F238E27FC236}">
                <a16:creationId xmlns:a16="http://schemas.microsoft.com/office/drawing/2014/main" id="{604E81BF-E5EA-4A42-846A-6012067B5870}"/>
              </a:ext>
            </a:extLst>
          </p:cNvPr>
          <p:cNvSpPr>
            <a:spLocks noGrp="1"/>
          </p:cNvSpPr>
          <p:nvPr>
            <p:ph type="title" hasCustomPrompt="1"/>
          </p:nvPr>
        </p:nvSpPr>
        <p:spPr>
          <a:xfrm>
            <a:off x="252000" y="476250"/>
            <a:ext cx="8639999" cy="668857"/>
          </a:xfrm>
        </p:spPr>
        <p:txBody>
          <a:bodyPr/>
          <a:lstStyle>
            <a:lvl1pPr>
              <a:defRPr/>
            </a:lvl1pPr>
          </a:lstStyle>
          <a:p>
            <a:r>
              <a:rPr lang="de-DE" dirty="0"/>
              <a:t>Hier steht die Seitenüberschrift</a:t>
            </a:r>
            <a:br>
              <a:rPr lang="de-DE" dirty="0"/>
            </a:br>
            <a:r>
              <a:rPr lang="de-DE" dirty="0"/>
              <a:t>Zwei Zeilen möglich 22pt</a:t>
            </a:r>
          </a:p>
        </p:txBody>
      </p:sp>
      <p:sp>
        <p:nvSpPr>
          <p:cNvPr id="7" name="Datumsplatzhalter 6">
            <a:extLst>
              <a:ext uri="{FF2B5EF4-FFF2-40B4-BE49-F238E27FC236}">
                <a16:creationId xmlns:a16="http://schemas.microsoft.com/office/drawing/2014/main" id="{74255E07-70D0-4CAD-A2DE-808DF2182CEF}"/>
              </a:ext>
            </a:extLst>
          </p:cNvPr>
          <p:cNvSpPr>
            <a:spLocks noGrp="1"/>
          </p:cNvSpPr>
          <p:nvPr>
            <p:ph type="dt" sz="half" idx="10"/>
            <p:custDataLst>
              <p:tags r:id="rId1"/>
            </p:custDataLst>
          </p:nvPr>
        </p:nvSpPr>
        <p:spPr/>
        <p:txBody>
          <a:bodyPr/>
          <a:lstStyle/>
          <a:p>
            <a:r>
              <a:rPr lang="de-DE" smtClean="0"/>
              <a:t>Datum</a:t>
            </a:r>
            <a:endParaRPr lang="de-DE" dirty="0"/>
          </a:p>
        </p:txBody>
      </p:sp>
      <p:sp>
        <p:nvSpPr>
          <p:cNvPr id="8" name="Fußzeilenplatzhalter 7">
            <a:extLst>
              <a:ext uri="{FF2B5EF4-FFF2-40B4-BE49-F238E27FC236}">
                <a16:creationId xmlns:a16="http://schemas.microsoft.com/office/drawing/2014/main" id="{EE7B4A77-9F4B-43BC-9F9E-16964B5086B6}"/>
              </a:ext>
            </a:extLst>
          </p:cNvPr>
          <p:cNvSpPr>
            <a:spLocks noGrp="1"/>
          </p:cNvSpPr>
          <p:nvPr>
            <p:ph type="ftr" sz="quarter" idx="11"/>
          </p:nvPr>
        </p:nvSpPr>
        <p:spPr>
          <a:xfrm>
            <a:off x="6659564" y="6381750"/>
            <a:ext cx="1765300" cy="302400"/>
          </a:xfrm>
        </p:spPr>
        <p:txBody>
          <a:bodyPr/>
          <a:lstStyle/>
          <a:p>
            <a:r>
              <a:rPr lang="de-DE" smtClean="0"/>
              <a:t>Kundenname (optional): 9 pt</a:t>
            </a:r>
            <a:endParaRPr lang="de-DE" dirty="0"/>
          </a:p>
        </p:txBody>
      </p:sp>
      <p:sp>
        <p:nvSpPr>
          <p:cNvPr id="9" name="Foliennummernplatzhalter 8">
            <a:extLst>
              <a:ext uri="{FF2B5EF4-FFF2-40B4-BE49-F238E27FC236}">
                <a16:creationId xmlns:a16="http://schemas.microsoft.com/office/drawing/2014/main" id="{70AA9AC8-E715-4757-B92F-E049D8599528}"/>
              </a:ext>
            </a:extLst>
          </p:cNvPr>
          <p:cNvSpPr>
            <a:spLocks noGrp="1"/>
          </p:cNvSpPr>
          <p:nvPr>
            <p:ph type="sldNum" sz="quarter" idx="12"/>
          </p:nvPr>
        </p:nvSpPr>
        <p:spPr/>
        <p:txBody>
          <a:bodyPr/>
          <a:lstStyle/>
          <a:p>
            <a:fld id="{48F63A3B-78C7-47BE-AE5E-E10140E04643}" type="slidenum">
              <a:rPr lang="de-DE"/>
              <a:pPr/>
              <a:t>‹Nr.›</a:t>
            </a:fld>
            <a:endParaRPr lang="de-DE" dirty="0"/>
          </a:p>
        </p:txBody>
      </p:sp>
    </p:spTree>
    <p:extLst>
      <p:ext uri="{BB962C8B-B14F-4D97-AF65-F5344CB8AC3E}">
        <p14:creationId xmlns:p14="http://schemas.microsoft.com/office/powerpoint/2010/main" val="2524845139"/>
      </p:ext>
    </p:extLst>
  </p:cSld>
  <p:clrMapOvr>
    <a:masterClrMapping/>
  </p:clrMapOvr>
  <p:hf hdr="0"/>
  <p:extLst>
    <p:ext uri="{DCECCB84-F9BA-43D5-87BE-67443E8EF086}">
      <p15:sldGuideLst xmlns:p15="http://schemas.microsoft.com/office/powerpoint/2012/main">
        <p15:guide id="1" orient="horz" pos="913" userDrawn="1">
          <p15:clr>
            <a:srgbClr val="FBAE40"/>
          </p15:clr>
        </p15:guide>
        <p15:guide id="2" orient="horz" pos="3816" userDrawn="1">
          <p15:clr>
            <a:srgbClr val="FBAE40"/>
          </p15:clr>
        </p15:guide>
        <p15:guide id="3" pos="2993" userDrawn="1">
          <p15:clr>
            <a:srgbClr val="FBAE40"/>
          </p15:clr>
        </p15:guide>
        <p15:guide id="4" pos="27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ckblatt pattern grau">
    <p:spTree>
      <p:nvGrpSpPr>
        <p:cNvPr id="1" name=""/>
        <p:cNvGrpSpPr/>
        <p:nvPr/>
      </p:nvGrpSpPr>
      <p:grpSpPr>
        <a:xfrm>
          <a:off x="0" y="0"/>
          <a:ext cx="0" cy="0"/>
          <a:chOff x="0" y="0"/>
          <a:chExt cx="0" cy="0"/>
        </a:xfrm>
      </p:grpSpPr>
      <p:pic>
        <p:nvPicPr>
          <p:cNvPr id="11" name="PATTERN">
            <a:extLst>
              <a:ext uri="{FF2B5EF4-FFF2-40B4-BE49-F238E27FC236}">
                <a16:creationId xmlns:a16="http://schemas.microsoft.com/office/drawing/2014/main" id="{C424AF2E-BC6B-46AF-B24B-F1BA1B4EFFB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 y="2"/>
            <a:ext cx="9143998" cy="6857998"/>
          </a:xfrm>
          <a:custGeom>
            <a:avLst/>
            <a:gdLst>
              <a:gd name="connsiteX0" fmla="*/ 0 w 9144000"/>
              <a:gd name="connsiteY0" fmla="*/ 0 h 6857998"/>
              <a:gd name="connsiteX1" fmla="*/ 9144000 w 9144000"/>
              <a:gd name="connsiteY1" fmla="*/ 0 h 6857998"/>
              <a:gd name="connsiteX2" fmla="*/ 9144000 w 9144000"/>
              <a:gd name="connsiteY2" fmla="*/ 6857998 h 6857998"/>
              <a:gd name="connsiteX3" fmla="*/ 0 w 9144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9144000" h="6857998">
                <a:moveTo>
                  <a:pt x="0" y="0"/>
                </a:moveTo>
                <a:lnTo>
                  <a:pt x="9144000" y="0"/>
                </a:lnTo>
                <a:lnTo>
                  <a:pt x="9144000" y="6857998"/>
                </a:lnTo>
                <a:lnTo>
                  <a:pt x="0" y="6857998"/>
                </a:lnTo>
                <a:close/>
              </a:path>
            </a:pathLst>
          </a:custGeom>
        </p:spPr>
      </p:pic>
      <p:pic>
        <p:nvPicPr>
          <p:cNvPr id="8" name="LOGO" descr="Text&#10;&#10;Description automatically generated">
            <a:extLst>
              <a:ext uri="{FF2B5EF4-FFF2-40B4-BE49-F238E27FC236}">
                <a16:creationId xmlns:a16="http://schemas.microsoft.com/office/drawing/2014/main" id="{B6560513-22C9-4CE7-BF8F-DD36184CAA6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000" y="5403273"/>
            <a:ext cx="2432311" cy="885600"/>
          </a:xfrm>
          <a:prstGeom prst="rect">
            <a:avLst/>
          </a:prstGeom>
        </p:spPr>
      </p:pic>
      <p:sp>
        <p:nvSpPr>
          <p:cNvPr id="4" name="Date Placeholder 3"/>
          <p:cNvSpPr>
            <a:spLocks noGrp="1"/>
          </p:cNvSpPr>
          <p:nvPr>
            <p:ph type="dt" sz="half" idx="10"/>
          </p:nvPr>
        </p:nvSpPr>
        <p:spPr>
          <a:xfrm>
            <a:off x="702000" y="3513600"/>
            <a:ext cx="1980000" cy="252000"/>
          </a:xfrm>
        </p:spPr>
        <p:txBody>
          <a:bodyPr wrap="none">
            <a:noAutofit/>
          </a:bodyPr>
          <a:lstStyle>
            <a:lvl1pPr algn="l">
              <a:defRPr sz="1600">
                <a:solidFill>
                  <a:schemeClr val="accent5">
                    <a:lumMod val="20000"/>
                    <a:lumOff val="80000"/>
                  </a:schemeClr>
                </a:solidFill>
              </a:defRPr>
            </a:lvl1pPr>
          </a:lstStyle>
          <a:p>
            <a:r>
              <a:rPr lang="en-US" smtClean="0"/>
              <a:t>Datum</a:t>
            </a:r>
            <a:endParaRPr lang="en-US" dirty="0"/>
          </a:p>
        </p:txBody>
      </p:sp>
      <p:sp>
        <p:nvSpPr>
          <p:cNvPr id="5" name="Footer Placeholder 4"/>
          <p:cNvSpPr>
            <a:spLocks noGrp="1"/>
          </p:cNvSpPr>
          <p:nvPr>
            <p:ph type="ftr" sz="quarter" idx="11"/>
            <p:custDataLst>
              <p:tags r:id="rId1"/>
            </p:custDataLst>
          </p:nvPr>
        </p:nvSpPr>
        <p:spPr>
          <a:xfrm>
            <a:off x="9144000" y="6858000"/>
            <a:ext cx="0" cy="0"/>
          </a:xfrm>
        </p:spPr>
        <p:txBody>
          <a:bodyPr/>
          <a:lstStyle>
            <a:lvl1pPr>
              <a:defRPr sz="100">
                <a:noFill/>
              </a:defRPr>
            </a:lvl1pPr>
          </a:lstStyle>
          <a:p>
            <a:r>
              <a:rPr lang="en-US" smtClean="0"/>
              <a:t>Kundenname (optional): 9 pt</a:t>
            </a:r>
            <a:endParaRPr lang="en-US" dirty="0"/>
          </a:p>
        </p:txBody>
      </p:sp>
      <p:sp>
        <p:nvSpPr>
          <p:cNvPr id="6" name="Slide Number Placeholder 5"/>
          <p:cNvSpPr>
            <a:spLocks noGrp="1"/>
          </p:cNvSpPr>
          <p:nvPr>
            <p:ph type="sldNum" sz="quarter" idx="12"/>
            <p:custDataLst>
              <p:tags r:id="rId2"/>
            </p:custDataLst>
          </p:nvPr>
        </p:nvSpPr>
        <p:spPr>
          <a:xfrm>
            <a:off x="9144000" y="6858000"/>
            <a:ext cx="0" cy="0"/>
          </a:xfrm>
        </p:spPr>
        <p:txBody>
          <a:bodyPr/>
          <a:lstStyle>
            <a:lvl1pPr>
              <a:defRPr sz="100">
                <a:noFill/>
              </a:defRPr>
            </a:lvl1pPr>
          </a:lstStyle>
          <a:p>
            <a:fld id="{48F63A3B-78C7-47BE-AE5E-E10140E04643}" type="slidenum">
              <a:rPr lang="en-US"/>
              <a:pPr/>
              <a:t>‹Nr.›</a:t>
            </a:fld>
            <a:endParaRPr lang="en-US" dirty="0"/>
          </a:p>
        </p:txBody>
      </p:sp>
      <p:sp>
        <p:nvSpPr>
          <p:cNvPr id="2" name="Titel"/>
          <p:cNvSpPr>
            <a:spLocks noGrp="1"/>
          </p:cNvSpPr>
          <p:nvPr>
            <p:ph type="ctrTitle" hasCustomPrompt="1"/>
          </p:nvPr>
        </p:nvSpPr>
        <p:spPr>
          <a:xfrm>
            <a:off x="702000" y="1562400"/>
            <a:ext cx="7740000" cy="1692771"/>
          </a:xfrm>
        </p:spPr>
        <p:txBody>
          <a:bodyPr anchor="ctr" anchorCtr="0">
            <a:noAutofit/>
          </a:bodyPr>
          <a:lstStyle>
            <a:lvl1pPr algn="l">
              <a:defRPr sz="5500" b="0">
                <a:solidFill>
                  <a:schemeClr val="bg1"/>
                </a:solidFill>
              </a:defRPr>
            </a:lvl1pPr>
          </a:lstStyle>
          <a:p>
            <a:r>
              <a:rPr lang="de-DE" dirty="0"/>
              <a:t>Titel / Deckblatt</a:t>
            </a:r>
            <a:br>
              <a:rPr lang="de-DE" dirty="0"/>
            </a:br>
            <a:r>
              <a:rPr lang="de-DE" dirty="0"/>
              <a:t>Zwei Zeilen möglich 55pt</a:t>
            </a:r>
            <a:endParaRPr lang="en-US" dirty="0"/>
          </a:p>
        </p:txBody>
      </p:sp>
      <p:pic>
        <p:nvPicPr>
          <p:cNvPr id="9" name="MIO_AGENDA_IGNORE_NAVIGATION" descr="Schließen mit einfarbiger Füllung" hidden="1">
            <a:extLst>
              <a:ext uri="{FF2B5EF4-FFF2-40B4-BE49-F238E27FC236}">
                <a16:creationId xmlns:a16="http://schemas.microsoft.com/office/drawing/2014/main" id="{F0D3A3EB-5888-4CE8-9918-7A86D54ED2AA}"/>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856000" y="0"/>
            <a:ext cx="288000" cy="288000"/>
          </a:xfrm>
          <a:prstGeom prst="rect">
            <a:avLst/>
          </a:prstGeom>
        </p:spPr>
      </p:pic>
      <p:pic>
        <p:nvPicPr>
          <p:cNvPr id="10" name="MIO_AGENDA_IGNORE_CHAPTER_REFERENCE" descr="Schließen mit einfarbiger Füllung" hidden="1">
            <a:extLst>
              <a:ext uri="{FF2B5EF4-FFF2-40B4-BE49-F238E27FC236}">
                <a16:creationId xmlns:a16="http://schemas.microsoft.com/office/drawing/2014/main" id="{18E32068-C409-4C98-991E-2C8FCECF18D4}"/>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856000" y="0"/>
            <a:ext cx="288000" cy="288000"/>
          </a:xfrm>
          <a:prstGeom prst="rect">
            <a:avLst/>
          </a:prstGeom>
        </p:spPr>
      </p:pic>
    </p:spTree>
    <p:extLst>
      <p:ext uri="{BB962C8B-B14F-4D97-AF65-F5344CB8AC3E}">
        <p14:creationId xmlns:p14="http://schemas.microsoft.com/office/powerpoint/2010/main" val="4250893413"/>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ufzählung + 2 Grafiken links">
    <p:spTree>
      <p:nvGrpSpPr>
        <p:cNvPr id="1" name=""/>
        <p:cNvGrpSpPr/>
        <p:nvPr/>
      </p:nvGrpSpPr>
      <p:grpSpPr>
        <a:xfrm>
          <a:off x="0" y="0"/>
          <a:ext cx="0" cy="0"/>
          <a:chOff x="0" y="0"/>
          <a:chExt cx="0" cy="0"/>
        </a:xfrm>
      </p:grpSpPr>
      <p:sp>
        <p:nvSpPr>
          <p:cNvPr id="14" name="Fussnote/Quelle">
            <a:extLst>
              <a:ext uri="{FF2B5EF4-FFF2-40B4-BE49-F238E27FC236}">
                <a16:creationId xmlns:a16="http://schemas.microsoft.com/office/drawing/2014/main" id="{AC5BA1B7-9130-4D84-8EEB-49AD679C23B2}"/>
              </a:ext>
            </a:extLst>
          </p:cNvPr>
          <p:cNvSpPr>
            <a:spLocks noGrp="1"/>
          </p:cNvSpPr>
          <p:nvPr>
            <p:ph type="body" sz="quarter" idx="14" hasCustomPrompt="1"/>
          </p:nvPr>
        </p:nvSpPr>
        <p:spPr>
          <a:xfrm>
            <a:off x="720000" y="6381750"/>
            <a:ext cx="5760000" cy="302400"/>
          </a:xfrm>
        </p:spPr>
        <p:txBody>
          <a:bodyPr anchor="b"/>
          <a:lstStyle>
            <a:lvl1pPr marL="0" indent="0">
              <a:buNone/>
              <a:defRPr sz="900">
                <a:solidFill>
                  <a:schemeClr val="accent6"/>
                </a:solidFill>
              </a:defRPr>
            </a:lvl1pPr>
          </a:lstStyle>
          <a:p>
            <a:pPr lvl="0"/>
            <a:r>
              <a:rPr lang="de-DE" dirty="0"/>
              <a:t>Fußnote durch Klicken hinzufügen 9pt / Quelle durch Klicken hinzufügen 9pt</a:t>
            </a:r>
          </a:p>
        </p:txBody>
      </p:sp>
      <p:sp>
        <p:nvSpPr>
          <p:cNvPr id="11" name="Inhaltsplatzhalter links unten">
            <a:extLst>
              <a:ext uri="{FF2B5EF4-FFF2-40B4-BE49-F238E27FC236}">
                <a16:creationId xmlns:a16="http://schemas.microsoft.com/office/drawing/2014/main" id="{4556993C-6AFE-4A4C-9D41-5A732E1F3BC3}"/>
              </a:ext>
            </a:extLst>
          </p:cNvPr>
          <p:cNvSpPr>
            <a:spLocks noGrp="1"/>
          </p:cNvSpPr>
          <p:nvPr>
            <p:ph sz="quarter" idx="18" hasCustomPrompt="1"/>
          </p:nvPr>
        </p:nvSpPr>
        <p:spPr>
          <a:xfrm>
            <a:off x="252000" y="3790800"/>
            <a:ext cx="4140000" cy="2268000"/>
          </a:xfrm>
        </p:spPr>
        <p:txBody>
          <a:bodyPr/>
          <a:lstStyle/>
          <a:p>
            <a:pPr lvl="0"/>
            <a:r>
              <a:rPr lang="de-DE" dirty="0"/>
              <a:t>Grafik durch Klicken hinzufügen</a:t>
            </a:r>
          </a:p>
        </p:txBody>
      </p:sp>
      <p:sp>
        <p:nvSpPr>
          <p:cNvPr id="3" name="Inhaltsplatzhalter links oben">
            <a:extLst>
              <a:ext uri="{FF2B5EF4-FFF2-40B4-BE49-F238E27FC236}">
                <a16:creationId xmlns:a16="http://schemas.microsoft.com/office/drawing/2014/main" id="{4C3DBBF4-F696-4CEC-9A53-414E24F3BF19}"/>
              </a:ext>
            </a:extLst>
          </p:cNvPr>
          <p:cNvSpPr>
            <a:spLocks noGrp="1"/>
          </p:cNvSpPr>
          <p:nvPr>
            <p:ph sz="quarter" idx="17" hasCustomPrompt="1"/>
          </p:nvPr>
        </p:nvSpPr>
        <p:spPr>
          <a:xfrm>
            <a:off x="252000" y="1450800"/>
            <a:ext cx="4140000" cy="2268000"/>
          </a:xfrm>
        </p:spPr>
        <p:txBody>
          <a:bodyPr/>
          <a:lstStyle/>
          <a:p>
            <a:pPr lvl="0"/>
            <a:r>
              <a:rPr lang="de-DE" dirty="0"/>
              <a:t>Grafik durch Klicken hinzufügen</a:t>
            </a:r>
          </a:p>
        </p:txBody>
      </p:sp>
      <p:sp>
        <p:nvSpPr>
          <p:cNvPr id="4" name="Textplatzhalter rechts">
            <a:extLst>
              <a:ext uri="{FF2B5EF4-FFF2-40B4-BE49-F238E27FC236}">
                <a16:creationId xmlns:a16="http://schemas.microsoft.com/office/drawing/2014/main" id="{29A127F0-D88C-4531-B241-5D6C0B4332FE}"/>
              </a:ext>
            </a:extLst>
          </p:cNvPr>
          <p:cNvSpPr>
            <a:spLocks noGrp="1"/>
          </p:cNvSpPr>
          <p:nvPr>
            <p:ph type="body" sz="quarter" idx="15"/>
          </p:nvPr>
        </p:nvSpPr>
        <p:spPr>
          <a:xfrm>
            <a:off x="4751999" y="1450800"/>
            <a:ext cx="4140000" cy="4608001"/>
          </a:xfrm>
        </p:spPr>
        <p:txBody>
          <a:bodyPr/>
          <a:lstStyle>
            <a:lvl1pPr marL="216000" indent="-216000">
              <a:buFont typeface="Wingdings" panose="05000000000000000000" pitchFamily="2" charset="2"/>
              <a:buChar char="§"/>
              <a:defRPr/>
            </a:lvl1pPr>
            <a:lvl2pPr marL="432000" indent="-216000">
              <a:buFont typeface="Arial" panose="020B0604020202020204" pitchFamily="34" charset="0"/>
              <a:buChar char="•"/>
              <a:defRPr/>
            </a:lvl2pPr>
            <a:lvl3pPr marL="648000" indent="-216000">
              <a:buFont typeface="Symbol" panose="05050102010706020507" pitchFamily="18" charset="2"/>
              <a:buChar char="-"/>
              <a:defRPr/>
            </a:lvl3pPr>
            <a:lvl4pPr marL="864000">
              <a:defRPr/>
            </a:lvl4pPr>
            <a:lvl5pPr marL="108000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Kapitelüberschrift">
            <a:extLst>
              <a:ext uri="{FF2B5EF4-FFF2-40B4-BE49-F238E27FC236}">
                <a16:creationId xmlns:a16="http://schemas.microsoft.com/office/drawing/2014/main" id="{21C7C88D-EA46-472D-9386-813AF99170B9}"/>
              </a:ext>
            </a:extLst>
          </p:cNvPr>
          <p:cNvSpPr>
            <a:spLocks noGrp="1"/>
          </p:cNvSpPr>
          <p:nvPr>
            <p:ph type="body" sz="quarter" idx="13" hasCustomPrompt="1"/>
          </p:nvPr>
        </p:nvSpPr>
        <p:spPr>
          <a:xfrm>
            <a:off x="252000" y="165600"/>
            <a:ext cx="8639999" cy="203004"/>
          </a:xfrm>
        </p:spPr>
        <p:txBody>
          <a:bodyPr>
            <a:noAutofit/>
          </a:bodyPr>
          <a:lstStyle>
            <a:lvl1pPr marL="0" indent="0">
              <a:buNone/>
              <a:defRPr sz="1300">
                <a:solidFill>
                  <a:schemeClr val="accent6"/>
                </a:solidFill>
              </a:defRPr>
            </a:lvl1pPr>
          </a:lstStyle>
          <a:p>
            <a:pPr lvl="0"/>
            <a:r>
              <a:rPr lang="de-DE" dirty="0"/>
              <a:t>Hier steht die Kapitelüberschrift 13pt</a:t>
            </a:r>
          </a:p>
        </p:txBody>
      </p:sp>
      <p:sp>
        <p:nvSpPr>
          <p:cNvPr id="10" name="Titel">
            <a:extLst>
              <a:ext uri="{FF2B5EF4-FFF2-40B4-BE49-F238E27FC236}">
                <a16:creationId xmlns:a16="http://schemas.microsoft.com/office/drawing/2014/main" id="{604E81BF-E5EA-4A42-846A-6012067B5870}"/>
              </a:ext>
            </a:extLst>
          </p:cNvPr>
          <p:cNvSpPr>
            <a:spLocks noGrp="1"/>
          </p:cNvSpPr>
          <p:nvPr>
            <p:ph type="title" hasCustomPrompt="1"/>
          </p:nvPr>
        </p:nvSpPr>
        <p:spPr>
          <a:xfrm>
            <a:off x="252000" y="476250"/>
            <a:ext cx="8639999" cy="668857"/>
          </a:xfrm>
        </p:spPr>
        <p:txBody>
          <a:bodyPr/>
          <a:lstStyle>
            <a:lvl1pPr>
              <a:defRPr/>
            </a:lvl1pPr>
          </a:lstStyle>
          <a:p>
            <a:r>
              <a:rPr lang="de-DE" dirty="0"/>
              <a:t>Hier steht die Seitenüberschrift</a:t>
            </a:r>
            <a:br>
              <a:rPr lang="de-DE" dirty="0"/>
            </a:br>
            <a:r>
              <a:rPr lang="de-DE" dirty="0"/>
              <a:t>Zwei Zeilen möglich 22pt</a:t>
            </a:r>
          </a:p>
        </p:txBody>
      </p:sp>
      <p:sp>
        <p:nvSpPr>
          <p:cNvPr id="7" name="Datumsplatzhalter 6">
            <a:extLst>
              <a:ext uri="{FF2B5EF4-FFF2-40B4-BE49-F238E27FC236}">
                <a16:creationId xmlns:a16="http://schemas.microsoft.com/office/drawing/2014/main" id="{74255E07-70D0-4CAD-A2DE-808DF2182CEF}"/>
              </a:ext>
            </a:extLst>
          </p:cNvPr>
          <p:cNvSpPr>
            <a:spLocks noGrp="1"/>
          </p:cNvSpPr>
          <p:nvPr>
            <p:ph type="dt" sz="half" idx="10"/>
            <p:custDataLst>
              <p:tags r:id="rId1"/>
            </p:custDataLst>
          </p:nvPr>
        </p:nvSpPr>
        <p:spPr/>
        <p:txBody>
          <a:bodyPr/>
          <a:lstStyle/>
          <a:p>
            <a:r>
              <a:rPr lang="de-DE" smtClean="0"/>
              <a:t>Datum</a:t>
            </a:r>
            <a:endParaRPr lang="de-DE" dirty="0"/>
          </a:p>
        </p:txBody>
      </p:sp>
      <p:sp>
        <p:nvSpPr>
          <p:cNvPr id="8" name="Fußzeilenplatzhalter 7">
            <a:extLst>
              <a:ext uri="{FF2B5EF4-FFF2-40B4-BE49-F238E27FC236}">
                <a16:creationId xmlns:a16="http://schemas.microsoft.com/office/drawing/2014/main" id="{EE7B4A77-9F4B-43BC-9F9E-16964B5086B6}"/>
              </a:ext>
            </a:extLst>
          </p:cNvPr>
          <p:cNvSpPr>
            <a:spLocks noGrp="1"/>
          </p:cNvSpPr>
          <p:nvPr>
            <p:ph type="ftr" sz="quarter" idx="11"/>
          </p:nvPr>
        </p:nvSpPr>
        <p:spPr>
          <a:xfrm>
            <a:off x="6659564" y="6381750"/>
            <a:ext cx="1765300" cy="302400"/>
          </a:xfrm>
        </p:spPr>
        <p:txBody>
          <a:bodyPr/>
          <a:lstStyle/>
          <a:p>
            <a:r>
              <a:rPr lang="de-DE" smtClean="0"/>
              <a:t>Kundenname (optional): 9 pt</a:t>
            </a:r>
            <a:endParaRPr lang="de-DE" dirty="0"/>
          </a:p>
        </p:txBody>
      </p:sp>
      <p:sp>
        <p:nvSpPr>
          <p:cNvPr id="9" name="Foliennummernplatzhalter 8">
            <a:extLst>
              <a:ext uri="{FF2B5EF4-FFF2-40B4-BE49-F238E27FC236}">
                <a16:creationId xmlns:a16="http://schemas.microsoft.com/office/drawing/2014/main" id="{70AA9AC8-E715-4757-B92F-E049D8599528}"/>
              </a:ext>
            </a:extLst>
          </p:cNvPr>
          <p:cNvSpPr>
            <a:spLocks noGrp="1"/>
          </p:cNvSpPr>
          <p:nvPr>
            <p:ph type="sldNum" sz="quarter" idx="12"/>
          </p:nvPr>
        </p:nvSpPr>
        <p:spPr/>
        <p:txBody>
          <a:bodyPr/>
          <a:lstStyle/>
          <a:p>
            <a:fld id="{48F63A3B-78C7-47BE-AE5E-E10140E04643}" type="slidenum">
              <a:rPr lang="de-DE"/>
              <a:pPr/>
              <a:t>‹Nr.›</a:t>
            </a:fld>
            <a:endParaRPr lang="de-DE" dirty="0"/>
          </a:p>
        </p:txBody>
      </p:sp>
    </p:spTree>
    <p:extLst>
      <p:ext uri="{BB962C8B-B14F-4D97-AF65-F5344CB8AC3E}">
        <p14:creationId xmlns:p14="http://schemas.microsoft.com/office/powerpoint/2010/main" val="4143851651"/>
      </p:ext>
    </p:extLst>
  </p:cSld>
  <p:clrMapOvr>
    <a:masterClrMapping/>
  </p:clrMapOvr>
  <p:hf hdr="0"/>
  <p:extLst>
    <p:ext uri="{DCECCB84-F9BA-43D5-87BE-67443E8EF086}">
      <p15:sldGuideLst xmlns:p15="http://schemas.microsoft.com/office/powerpoint/2012/main">
        <p15:guide id="1" orient="horz" pos="913" userDrawn="1">
          <p15:clr>
            <a:srgbClr val="FBAE40"/>
          </p15:clr>
        </p15:guide>
        <p15:guide id="2" orient="horz" pos="3816" userDrawn="1">
          <p15:clr>
            <a:srgbClr val="FBAE40"/>
          </p15:clr>
        </p15:guide>
        <p15:guide id="3" pos="2993" userDrawn="1">
          <p15:clr>
            <a:srgbClr val="FBAE40"/>
          </p15:clr>
        </p15:guide>
        <p15:guide id="4" pos="2767" userDrawn="1">
          <p15:clr>
            <a:srgbClr val="FBAE40"/>
          </p15:clr>
        </p15:guide>
        <p15:guide id="5" orient="horz" pos="2341" userDrawn="1">
          <p15:clr>
            <a:srgbClr val="FBAE40"/>
          </p15:clr>
        </p15:guide>
        <p15:guide id="6" orient="horz" pos="238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4" name="Fussnote/Quelle">
            <a:extLst>
              <a:ext uri="{FF2B5EF4-FFF2-40B4-BE49-F238E27FC236}">
                <a16:creationId xmlns:a16="http://schemas.microsoft.com/office/drawing/2014/main" id="{AC5BA1B7-9130-4D84-8EEB-49AD679C23B2}"/>
              </a:ext>
            </a:extLst>
          </p:cNvPr>
          <p:cNvSpPr>
            <a:spLocks noGrp="1"/>
          </p:cNvSpPr>
          <p:nvPr>
            <p:ph type="body" sz="quarter" idx="14" hasCustomPrompt="1"/>
          </p:nvPr>
        </p:nvSpPr>
        <p:spPr>
          <a:xfrm>
            <a:off x="720000" y="6381750"/>
            <a:ext cx="5760000" cy="302400"/>
          </a:xfrm>
        </p:spPr>
        <p:txBody>
          <a:bodyPr anchor="b"/>
          <a:lstStyle>
            <a:lvl1pPr marL="0" indent="0">
              <a:buNone/>
              <a:defRPr sz="900">
                <a:solidFill>
                  <a:schemeClr val="accent6"/>
                </a:solidFill>
              </a:defRPr>
            </a:lvl1pPr>
          </a:lstStyle>
          <a:p>
            <a:pPr lvl="0"/>
            <a:r>
              <a:rPr lang="de-DE" dirty="0"/>
              <a:t>Fußnote durch Klicken hinzufügen 9pt / Quelle durch Klicken hinzufügen 9pt</a:t>
            </a:r>
          </a:p>
        </p:txBody>
      </p:sp>
      <p:sp>
        <p:nvSpPr>
          <p:cNvPr id="12" name="Kapitelüberschrift">
            <a:extLst>
              <a:ext uri="{FF2B5EF4-FFF2-40B4-BE49-F238E27FC236}">
                <a16:creationId xmlns:a16="http://schemas.microsoft.com/office/drawing/2014/main" id="{21C7C88D-EA46-472D-9386-813AF99170B9}"/>
              </a:ext>
            </a:extLst>
          </p:cNvPr>
          <p:cNvSpPr>
            <a:spLocks noGrp="1"/>
          </p:cNvSpPr>
          <p:nvPr>
            <p:ph type="body" sz="quarter" idx="13" hasCustomPrompt="1"/>
          </p:nvPr>
        </p:nvSpPr>
        <p:spPr>
          <a:xfrm>
            <a:off x="252000" y="165600"/>
            <a:ext cx="8639999" cy="203004"/>
          </a:xfrm>
        </p:spPr>
        <p:txBody>
          <a:bodyPr>
            <a:noAutofit/>
          </a:bodyPr>
          <a:lstStyle>
            <a:lvl1pPr marL="0" indent="0">
              <a:buNone/>
              <a:defRPr sz="1300">
                <a:solidFill>
                  <a:schemeClr val="accent6"/>
                </a:solidFill>
              </a:defRPr>
            </a:lvl1pPr>
          </a:lstStyle>
          <a:p>
            <a:pPr lvl="0"/>
            <a:r>
              <a:rPr lang="de-DE" dirty="0"/>
              <a:t>Hier steht die Kapitelüberschrift 13pt</a:t>
            </a:r>
          </a:p>
        </p:txBody>
      </p:sp>
      <p:sp>
        <p:nvSpPr>
          <p:cNvPr id="10" name="Titel">
            <a:extLst>
              <a:ext uri="{FF2B5EF4-FFF2-40B4-BE49-F238E27FC236}">
                <a16:creationId xmlns:a16="http://schemas.microsoft.com/office/drawing/2014/main" id="{604E81BF-E5EA-4A42-846A-6012067B5870}"/>
              </a:ext>
            </a:extLst>
          </p:cNvPr>
          <p:cNvSpPr>
            <a:spLocks noGrp="1"/>
          </p:cNvSpPr>
          <p:nvPr>
            <p:ph type="title" hasCustomPrompt="1"/>
          </p:nvPr>
        </p:nvSpPr>
        <p:spPr>
          <a:xfrm>
            <a:off x="252000" y="476250"/>
            <a:ext cx="8639999" cy="668857"/>
          </a:xfrm>
        </p:spPr>
        <p:txBody>
          <a:bodyPr/>
          <a:lstStyle>
            <a:lvl1pPr>
              <a:defRPr/>
            </a:lvl1pPr>
          </a:lstStyle>
          <a:p>
            <a:r>
              <a:rPr lang="de-DE" dirty="0"/>
              <a:t>Hier steht die Seitenüberschrift</a:t>
            </a:r>
            <a:br>
              <a:rPr lang="de-DE" dirty="0"/>
            </a:br>
            <a:r>
              <a:rPr lang="de-DE" dirty="0"/>
              <a:t>Zwei Zeilen möglich 22pt</a:t>
            </a:r>
          </a:p>
        </p:txBody>
      </p:sp>
      <p:sp>
        <p:nvSpPr>
          <p:cNvPr id="7" name="Datumsplatzhalter 6">
            <a:extLst>
              <a:ext uri="{FF2B5EF4-FFF2-40B4-BE49-F238E27FC236}">
                <a16:creationId xmlns:a16="http://schemas.microsoft.com/office/drawing/2014/main" id="{74255E07-70D0-4CAD-A2DE-808DF2182CEF}"/>
              </a:ext>
            </a:extLst>
          </p:cNvPr>
          <p:cNvSpPr>
            <a:spLocks noGrp="1"/>
          </p:cNvSpPr>
          <p:nvPr>
            <p:ph type="dt" sz="half" idx="10"/>
            <p:custDataLst>
              <p:tags r:id="rId1"/>
            </p:custDataLst>
          </p:nvPr>
        </p:nvSpPr>
        <p:spPr/>
        <p:txBody>
          <a:bodyPr/>
          <a:lstStyle/>
          <a:p>
            <a:r>
              <a:rPr lang="de-DE" smtClean="0"/>
              <a:t>Datum</a:t>
            </a:r>
            <a:endParaRPr lang="de-DE" dirty="0"/>
          </a:p>
        </p:txBody>
      </p:sp>
      <p:sp>
        <p:nvSpPr>
          <p:cNvPr id="8" name="Fußzeilenplatzhalter 7">
            <a:extLst>
              <a:ext uri="{FF2B5EF4-FFF2-40B4-BE49-F238E27FC236}">
                <a16:creationId xmlns:a16="http://schemas.microsoft.com/office/drawing/2014/main" id="{EE7B4A77-9F4B-43BC-9F9E-16964B5086B6}"/>
              </a:ext>
            </a:extLst>
          </p:cNvPr>
          <p:cNvSpPr>
            <a:spLocks noGrp="1"/>
          </p:cNvSpPr>
          <p:nvPr>
            <p:ph type="ftr" sz="quarter" idx="11"/>
          </p:nvPr>
        </p:nvSpPr>
        <p:spPr>
          <a:xfrm>
            <a:off x="6659564" y="6381750"/>
            <a:ext cx="1765300" cy="302400"/>
          </a:xfrm>
        </p:spPr>
        <p:txBody>
          <a:bodyPr/>
          <a:lstStyle/>
          <a:p>
            <a:r>
              <a:rPr lang="de-DE" smtClean="0"/>
              <a:t>Kundenname (optional): 9 pt</a:t>
            </a:r>
            <a:endParaRPr lang="de-DE" dirty="0"/>
          </a:p>
        </p:txBody>
      </p:sp>
      <p:sp>
        <p:nvSpPr>
          <p:cNvPr id="9" name="Foliennummernplatzhalter 8">
            <a:extLst>
              <a:ext uri="{FF2B5EF4-FFF2-40B4-BE49-F238E27FC236}">
                <a16:creationId xmlns:a16="http://schemas.microsoft.com/office/drawing/2014/main" id="{70AA9AC8-E715-4757-B92F-E049D8599528}"/>
              </a:ext>
            </a:extLst>
          </p:cNvPr>
          <p:cNvSpPr>
            <a:spLocks noGrp="1"/>
          </p:cNvSpPr>
          <p:nvPr>
            <p:ph type="sldNum" sz="quarter" idx="12"/>
          </p:nvPr>
        </p:nvSpPr>
        <p:spPr/>
        <p:txBody>
          <a:bodyPr/>
          <a:lstStyle/>
          <a:p>
            <a:fld id="{48F63A3B-78C7-47BE-AE5E-E10140E04643}" type="slidenum">
              <a:rPr lang="de-DE"/>
              <a:pPr/>
              <a:t>‹Nr.›</a:t>
            </a:fld>
            <a:endParaRPr lang="de-DE" dirty="0"/>
          </a:p>
        </p:txBody>
      </p:sp>
    </p:spTree>
    <p:extLst>
      <p:ext uri="{BB962C8B-B14F-4D97-AF65-F5344CB8AC3E}">
        <p14:creationId xmlns:p14="http://schemas.microsoft.com/office/powerpoint/2010/main" val="1262522672"/>
      </p:ext>
    </p:extLst>
  </p:cSld>
  <p:clrMapOvr>
    <a:masterClrMapping/>
  </p:clrMapOvr>
  <p:hf hdr="0"/>
  <p:extLst>
    <p:ext uri="{DCECCB84-F9BA-43D5-87BE-67443E8EF086}">
      <p15:sldGuideLst xmlns:p15="http://schemas.microsoft.com/office/powerpoint/2012/main">
        <p15:guide id="1" orient="horz" pos="913" userDrawn="1">
          <p15:clr>
            <a:srgbClr val="FBAE40"/>
          </p15:clr>
        </p15:guide>
        <p15:guide id="2" orient="horz" pos="3816"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chlussfolie pattern blau">
    <p:spTree>
      <p:nvGrpSpPr>
        <p:cNvPr id="1" name=""/>
        <p:cNvGrpSpPr/>
        <p:nvPr/>
      </p:nvGrpSpPr>
      <p:grpSpPr>
        <a:xfrm>
          <a:off x="0" y="0"/>
          <a:ext cx="0" cy="0"/>
          <a:chOff x="0" y="0"/>
          <a:chExt cx="0" cy="0"/>
        </a:xfrm>
      </p:grpSpPr>
      <p:pic>
        <p:nvPicPr>
          <p:cNvPr id="12" name="PATTERN">
            <a:extLst>
              <a:ext uri="{FF2B5EF4-FFF2-40B4-BE49-F238E27FC236}">
                <a16:creationId xmlns:a16="http://schemas.microsoft.com/office/drawing/2014/main" id="{201B3AFB-06AC-4E9C-B13C-C6075406EC9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 y="1"/>
            <a:ext cx="9143998" cy="6857998"/>
          </a:xfrm>
          <a:custGeom>
            <a:avLst/>
            <a:gdLst>
              <a:gd name="connsiteX0" fmla="*/ 0 w 9144000"/>
              <a:gd name="connsiteY0" fmla="*/ 0 h 6857998"/>
              <a:gd name="connsiteX1" fmla="*/ 9144000 w 9144000"/>
              <a:gd name="connsiteY1" fmla="*/ 0 h 6857998"/>
              <a:gd name="connsiteX2" fmla="*/ 9144000 w 9144000"/>
              <a:gd name="connsiteY2" fmla="*/ 6857998 h 6857998"/>
              <a:gd name="connsiteX3" fmla="*/ 0 w 9144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9144000" h="6857998">
                <a:moveTo>
                  <a:pt x="0" y="0"/>
                </a:moveTo>
                <a:lnTo>
                  <a:pt x="9144000" y="0"/>
                </a:lnTo>
                <a:lnTo>
                  <a:pt x="9144000" y="6857998"/>
                </a:lnTo>
                <a:lnTo>
                  <a:pt x="0" y="6857998"/>
                </a:lnTo>
                <a:close/>
              </a:path>
            </a:pathLst>
          </a:custGeom>
        </p:spPr>
      </p:pic>
      <p:pic>
        <p:nvPicPr>
          <p:cNvPr id="14" name="LOGO" descr="Text&#10;&#10;Description automatically generated">
            <a:extLst>
              <a:ext uri="{FF2B5EF4-FFF2-40B4-BE49-F238E27FC236}">
                <a16:creationId xmlns:a16="http://schemas.microsoft.com/office/drawing/2014/main" id="{D4851646-504F-4FB2-BEFF-77E254DB922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04850" y="5403273"/>
            <a:ext cx="2432311" cy="885600"/>
          </a:xfrm>
          <a:prstGeom prst="rect">
            <a:avLst/>
          </a:prstGeom>
        </p:spPr>
      </p:pic>
      <p:sp>
        <p:nvSpPr>
          <p:cNvPr id="11" name="Textplatzhalter">
            <a:extLst>
              <a:ext uri="{FF2B5EF4-FFF2-40B4-BE49-F238E27FC236}">
                <a16:creationId xmlns:a16="http://schemas.microsoft.com/office/drawing/2014/main" id="{8A29225D-2C40-49BF-966E-3E788125166A}"/>
              </a:ext>
            </a:extLst>
          </p:cNvPr>
          <p:cNvSpPr>
            <a:spLocks noGrp="1"/>
          </p:cNvSpPr>
          <p:nvPr>
            <p:ph type="body" sz="quarter" idx="13" hasCustomPrompt="1"/>
          </p:nvPr>
        </p:nvSpPr>
        <p:spPr>
          <a:xfrm>
            <a:off x="702000" y="1562400"/>
            <a:ext cx="7740000" cy="1692000"/>
          </a:xfrm>
        </p:spPr>
        <p:txBody>
          <a:bodyPr anchor="ctr"/>
          <a:lstStyle>
            <a:lvl1pPr marL="0" indent="0">
              <a:buNone/>
              <a:defRPr sz="5500">
                <a:solidFill>
                  <a:schemeClr val="bg1"/>
                </a:solidFill>
              </a:defRPr>
            </a:lvl1pPr>
            <a:lvl2pPr>
              <a:defRPr sz="5500">
                <a:solidFill>
                  <a:schemeClr val="bg1"/>
                </a:solidFill>
              </a:defRPr>
            </a:lvl2pPr>
            <a:lvl3pPr>
              <a:defRPr sz="5500">
                <a:solidFill>
                  <a:schemeClr val="bg1"/>
                </a:solidFill>
              </a:defRPr>
            </a:lvl3pPr>
            <a:lvl4pPr>
              <a:defRPr sz="5500">
                <a:solidFill>
                  <a:schemeClr val="bg1"/>
                </a:solidFill>
              </a:defRPr>
            </a:lvl4pPr>
            <a:lvl5pPr>
              <a:defRPr sz="5500">
                <a:solidFill>
                  <a:schemeClr val="bg1"/>
                </a:solidFill>
              </a:defRPr>
            </a:lvl5pPr>
          </a:lstStyle>
          <a:p>
            <a:pPr lvl="0"/>
            <a:r>
              <a:rPr lang="de-DE" dirty="0"/>
              <a:t>Thank </a:t>
            </a:r>
            <a:r>
              <a:rPr lang="de-DE" dirty="0" err="1"/>
              <a:t>you</a:t>
            </a:r>
            <a:r>
              <a:rPr lang="de-DE" dirty="0"/>
              <a:t>!</a:t>
            </a:r>
            <a:br>
              <a:rPr lang="de-DE" dirty="0"/>
            </a:br>
            <a:r>
              <a:rPr lang="de-DE" dirty="0"/>
              <a:t>(Take away </a:t>
            </a:r>
            <a:r>
              <a:rPr lang="de-DE" dirty="0" err="1"/>
              <a:t>message</a:t>
            </a:r>
            <a:r>
              <a:rPr lang="de-DE" dirty="0"/>
              <a:t>)</a:t>
            </a:r>
          </a:p>
        </p:txBody>
      </p:sp>
      <p:sp>
        <p:nvSpPr>
          <p:cNvPr id="3" name="Datumsplatzhalter 2">
            <a:extLst>
              <a:ext uri="{FF2B5EF4-FFF2-40B4-BE49-F238E27FC236}">
                <a16:creationId xmlns:a16="http://schemas.microsoft.com/office/drawing/2014/main" id="{4525AE26-269B-40BE-81BC-53FEE0EBC55B}"/>
              </a:ext>
            </a:extLst>
          </p:cNvPr>
          <p:cNvSpPr>
            <a:spLocks noGrp="1"/>
          </p:cNvSpPr>
          <p:nvPr>
            <p:ph type="dt" sz="half" idx="10"/>
            <p:custDataLst>
              <p:tags r:id="rId1"/>
            </p:custDataLst>
          </p:nvPr>
        </p:nvSpPr>
        <p:spPr/>
        <p:txBody>
          <a:bodyPr/>
          <a:lstStyle/>
          <a:p>
            <a:r>
              <a:rPr lang="de-DE" smtClean="0"/>
              <a:t>Datum</a:t>
            </a:r>
            <a:endParaRPr lang="de-DE" dirty="0"/>
          </a:p>
        </p:txBody>
      </p:sp>
      <p:sp>
        <p:nvSpPr>
          <p:cNvPr id="4" name="Fußzeilenplatzhalter 3">
            <a:extLst>
              <a:ext uri="{FF2B5EF4-FFF2-40B4-BE49-F238E27FC236}">
                <a16:creationId xmlns:a16="http://schemas.microsoft.com/office/drawing/2014/main" id="{E5EA7044-37C9-4D88-B5D0-74E0DD8BAA81}"/>
              </a:ext>
            </a:extLst>
          </p:cNvPr>
          <p:cNvSpPr>
            <a:spLocks noGrp="1"/>
          </p:cNvSpPr>
          <p:nvPr>
            <p:ph type="ftr" sz="quarter" idx="11"/>
            <p:custDataLst>
              <p:tags r:id="rId2"/>
            </p:custDataLst>
          </p:nvPr>
        </p:nvSpPr>
        <p:spPr>
          <a:xfrm>
            <a:off x="9144000" y="6858000"/>
            <a:ext cx="0" cy="0"/>
          </a:xfrm>
        </p:spPr>
        <p:txBody>
          <a:bodyPr/>
          <a:lstStyle>
            <a:lvl1pPr>
              <a:defRPr sz="100">
                <a:noFill/>
              </a:defRPr>
            </a:lvl1pPr>
          </a:lstStyle>
          <a:p>
            <a:r>
              <a:rPr lang="de-DE" smtClean="0"/>
              <a:t>Kundenname (optional): 9 pt</a:t>
            </a:r>
            <a:endParaRPr lang="de-DE" dirty="0"/>
          </a:p>
        </p:txBody>
      </p:sp>
      <p:sp>
        <p:nvSpPr>
          <p:cNvPr id="5" name="Foliennummernplatzhalter 4">
            <a:extLst>
              <a:ext uri="{FF2B5EF4-FFF2-40B4-BE49-F238E27FC236}">
                <a16:creationId xmlns:a16="http://schemas.microsoft.com/office/drawing/2014/main" id="{BF7F4952-6202-4A16-A681-2439A237DE3A}"/>
              </a:ext>
            </a:extLst>
          </p:cNvPr>
          <p:cNvSpPr>
            <a:spLocks noGrp="1"/>
          </p:cNvSpPr>
          <p:nvPr>
            <p:ph type="sldNum" sz="quarter" idx="12"/>
            <p:custDataLst>
              <p:tags r:id="rId3"/>
            </p:custDataLst>
          </p:nvPr>
        </p:nvSpPr>
        <p:spPr>
          <a:xfrm>
            <a:off x="9144000" y="6858000"/>
            <a:ext cx="0" cy="0"/>
          </a:xfrm>
        </p:spPr>
        <p:txBody>
          <a:bodyPr/>
          <a:lstStyle>
            <a:lvl1pPr>
              <a:defRPr sz="100">
                <a:noFill/>
              </a:defRPr>
            </a:lvl1pPr>
          </a:lstStyle>
          <a:p>
            <a:fld id="{48F63A3B-78C7-47BE-AE5E-E10140E04643}" type="slidenum">
              <a:rPr lang="de-DE"/>
              <a:pPr/>
              <a:t>‹Nr.›</a:t>
            </a:fld>
            <a:endParaRPr lang="de-DE" dirty="0"/>
          </a:p>
        </p:txBody>
      </p:sp>
      <p:pic>
        <p:nvPicPr>
          <p:cNvPr id="8" name="MIO_AGENDA_IGNORE_NAVIGATION" descr="Schließen mit einfarbiger Füllung" hidden="1">
            <a:extLst>
              <a:ext uri="{FF2B5EF4-FFF2-40B4-BE49-F238E27FC236}">
                <a16:creationId xmlns:a16="http://schemas.microsoft.com/office/drawing/2014/main" id="{1F526E99-0A1E-46A7-9759-7E8CED902B20}"/>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856000" y="0"/>
            <a:ext cx="288000" cy="288000"/>
          </a:xfrm>
          <a:prstGeom prst="rect">
            <a:avLst/>
          </a:prstGeom>
        </p:spPr>
      </p:pic>
      <p:pic>
        <p:nvPicPr>
          <p:cNvPr id="9" name="MIO_AGENDA_IGNORE_CHAPTER_REFERENCE" descr="Schließen mit einfarbiger Füllung" hidden="1">
            <a:extLst>
              <a:ext uri="{FF2B5EF4-FFF2-40B4-BE49-F238E27FC236}">
                <a16:creationId xmlns:a16="http://schemas.microsoft.com/office/drawing/2014/main" id="{8BFE64B9-817B-4303-A6E3-C041CDAD4D24}"/>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856000" y="0"/>
            <a:ext cx="288000" cy="288000"/>
          </a:xfrm>
          <a:prstGeom prst="rect">
            <a:avLst/>
          </a:prstGeom>
        </p:spPr>
      </p:pic>
      <p:pic>
        <p:nvPicPr>
          <p:cNvPr id="15" name="MIO_AGENDA_LAST_SLIDE" descr="Schließen mit einfarbiger Füllung" hidden="1">
            <a:extLst>
              <a:ext uri="{FF2B5EF4-FFF2-40B4-BE49-F238E27FC236}">
                <a16:creationId xmlns:a16="http://schemas.microsoft.com/office/drawing/2014/main" id="{462E0369-E4A5-4D41-BB3D-23251459E6DA}"/>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855999" y="0"/>
            <a:ext cx="288000" cy="288000"/>
          </a:xfrm>
          <a:prstGeom prst="rect">
            <a:avLst/>
          </a:prstGeom>
        </p:spPr>
      </p:pic>
    </p:spTree>
    <p:extLst>
      <p:ext uri="{BB962C8B-B14F-4D97-AF65-F5344CB8AC3E}">
        <p14:creationId xmlns:p14="http://schemas.microsoft.com/office/powerpoint/2010/main" val="3599450117"/>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attern grau">
    <p:spTree>
      <p:nvGrpSpPr>
        <p:cNvPr id="1" name=""/>
        <p:cNvGrpSpPr/>
        <p:nvPr/>
      </p:nvGrpSpPr>
      <p:grpSpPr>
        <a:xfrm>
          <a:off x="0" y="0"/>
          <a:ext cx="0" cy="0"/>
          <a:chOff x="0" y="0"/>
          <a:chExt cx="0" cy="0"/>
        </a:xfrm>
      </p:grpSpPr>
      <p:pic>
        <p:nvPicPr>
          <p:cNvPr id="13" name="PATTERN">
            <a:extLst>
              <a:ext uri="{FF2B5EF4-FFF2-40B4-BE49-F238E27FC236}">
                <a16:creationId xmlns:a16="http://schemas.microsoft.com/office/drawing/2014/main" id="{930DF0DD-0434-4BC8-A426-7C7C55A122F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6" b="6"/>
          <a:stretch/>
        </p:blipFill>
        <p:spPr>
          <a:xfrm>
            <a:off x="0" y="403"/>
            <a:ext cx="9144000" cy="6857193"/>
          </a:xfrm>
          <a:prstGeom prst="rect">
            <a:avLst/>
          </a:prstGeom>
        </p:spPr>
      </p:pic>
      <p:pic>
        <p:nvPicPr>
          <p:cNvPr id="14" name="LOGO" descr="Text&#10;&#10;Description automatically generated">
            <a:extLst>
              <a:ext uri="{FF2B5EF4-FFF2-40B4-BE49-F238E27FC236}">
                <a16:creationId xmlns:a16="http://schemas.microsoft.com/office/drawing/2014/main" id="{D4851646-504F-4FB2-BEFF-77E254DB9228}"/>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04850" y="5403273"/>
            <a:ext cx="2432311" cy="885600"/>
          </a:xfrm>
          <a:prstGeom prst="rect">
            <a:avLst/>
          </a:prstGeom>
        </p:spPr>
      </p:pic>
      <p:sp>
        <p:nvSpPr>
          <p:cNvPr id="11" name="Textplatzhalter">
            <a:extLst>
              <a:ext uri="{FF2B5EF4-FFF2-40B4-BE49-F238E27FC236}">
                <a16:creationId xmlns:a16="http://schemas.microsoft.com/office/drawing/2014/main" id="{8A29225D-2C40-49BF-966E-3E788125166A}"/>
              </a:ext>
            </a:extLst>
          </p:cNvPr>
          <p:cNvSpPr>
            <a:spLocks noGrp="1"/>
          </p:cNvSpPr>
          <p:nvPr>
            <p:ph type="body" sz="quarter" idx="13" hasCustomPrompt="1"/>
          </p:nvPr>
        </p:nvSpPr>
        <p:spPr>
          <a:xfrm>
            <a:off x="702000" y="1562400"/>
            <a:ext cx="7740000" cy="1692000"/>
          </a:xfrm>
        </p:spPr>
        <p:txBody>
          <a:bodyPr anchor="ctr"/>
          <a:lstStyle>
            <a:lvl1pPr marL="0" indent="0">
              <a:buNone/>
              <a:defRPr sz="5500">
                <a:solidFill>
                  <a:schemeClr val="bg1"/>
                </a:solidFill>
              </a:defRPr>
            </a:lvl1pPr>
            <a:lvl2pPr>
              <a:defRPr sz="5500">
                <a:solidFill>
                  <a:schemeClr val="bg1"/>
                </a:solidFill>
              </a:defRPr>
            </a:lvl2pPr>
            <a:lvl3pPr>
              <a:defRPr sz="5500">
                <a:solidFill>
                  <a:schemeClr val="bg1"/>
                </a:solidFill>
              </a:defRPr>
            </a:lvl3pPr>
            <a:lvl4pPr>
              <a:defRPr sz="5500">
                <a:solidFill>
                  <a:schemeClr val="bg1"/>
                </a:solidFill>
              </a:defRPr>
            </a:lvl4pPr>
            <a:lvl5pPr>
              <a:defRPr sz="5500">
                <a:solidFill>
                  <a:schemeClr val="bg1"/>
                </a:solidFill>
              </a:defRPr>
            </a:lvl5pPr>
          </a:lstStyle>
          <a:p>
            <a:pPr lvl="0"/>
            <a:r>
              <a:rPr lang="de-DE" dirty="0"/>
              <a:t>Thank </a:t>
            </a:r>
            <a:r>
              <a:rPr lang="de-DE" dirty="0" err="1"/>
              <a:t>you</a:t>
            </a:r>
            <a:r>
              <a:rPr lang="de-DE" dirty="0"/>
              <a:t>!</a:t>
            </a:r>
            <a:br>
              <a:rPr lang="de-DE" dirty="0"/>
            </a:br>
            <a:r>
              <a:rPr lang="de-DE" dirty="0"/>
              <a:t>(Take away </a:t>
            </a:r>
            <a:r>
              <a:rPr lang="de-DE" dirty="0" err="1"/>
              <a:t>message</a:t>
            </a:r>
            <a:r>
              <a:rPr lang="de-DE" dirty="0"/>
              <a:t>)</a:t>
            </a:r>
          </a:p>
        </p:txBody>
      </p:sp>
      <p:sp>
        <p:nvSpPr>
          <p:cNvPr id="3" name="Datumsplatzhalter 2">
            <a:extLst>
              <a:ext uri="{FF2B5EF4-FFF2-40B4-BE49-F238E27FC236}">
                <a16:creationId xmlns:a16="http://schemas.microsoft.com/office/drawing/2014/main" id="{4525AE26-269B-40BE-81BC-53FEE0EBC55B}"/>
              </a:ext>
            </a:extLst>
          </p:cNvPr>
          <p:cNvSpPr>
            <a:spLocks noGrp="1"/>
          </p:cNvSpPr>
          <p:nvPr>
            <p:ph type="dt" sz="half" idx="10"/>
            <p:custDataLst>
              <p:tags r:id="rId1"/>
            </p:custDataLst>
          </p:nvPr>
        </p:nvSpPr>
        <p:spPr/>
        <p:txBody>
          <a:bodyPr/>
          <a:lstStyle/>
          <a:p>
            <a:r>
              <a:rPr lang="de-DE" smtClean="0"/>
              <a:t>Datum</a:t>
            </a:r>
            <a:endParaRPr lang="de-DE" dirty="0"/>
          </a:p>
        </p:txBody>
      </p:sp>
      <p:sp>
        <p:nvSpPr>
          <p:cNvPr id="4" name="Fußzeilenplatzhalter 3">
            <a:extLst>
              <a:ext uri="{FF2B5EF4-FFF2-40B4-BE49-F238E27FC236}">
                <a16:creationId xmlns:a16="http://schemas.microsoft.com/office/drawing/2014/main" id="{E5EA7044-37C9-4D88-B5D0-74E0DD8BAA81}"/>
              </a:ext>
            </a:extLst>
          </p:cNvPr>
          <p:cNvSpPr>
            <a:spLocks noGrp="1"/>
          </p:cNvSpPr>
          <p:nvPr>
            <p:ph type="ftr" sz="quarter" idx="11"/>
            <p:custDataLst>
              <p:tags r:id="rId2"/>
            </p:custDataLst>
          </p:nvPr>
        </p:nvSpPr>
        <p:spPr>
          <a:xfrm>
            <a:off x="9144000" y="6858000"/>
            <a:ext cx="0" cy="0"/>
          </a:xfrm>
        </p:spPr>
        <p:txBody>
          <a:bodyPr/>
          <a:lstStyle>
            <a:lvl1pPr>
              <a:defRPr sz="100">
                <a:noFill/>
              </a:defRPr>
            </a:lvl1pPr>
          </a:lstStyle>
          <a:p>
            <a:r>
              <a:rPr lang="de-DE" smtClean="0"/>
              <a:t>Kundenname (optional): 9 pt</a:t>
            </a:r>
            <a:endParaRPr lang="de-DE" dirty="0"/>
          </a:p>
        </p:txBody>
      </p:sp>
      <p:sp>
        <p:nvSpPr>
          <p:cNvPr id="5" name="Foliennummernplatzhalter 4">
            <a:extLst>
              <a:ext uri="{FF2B5EF4-FFF2-40B4-BE49-F238E27FC236}">
                <a16:creationId xmlns:a16="http://schemas.microsoft.com/office/drawing/2014/main" id="{BF7F4952-6202-4A16-A681-2439A237DE3A}"/>
              </a:ext>
            </a:extLst>
          </p:cNvPr>
          <p:cNvSpPr>
            <a:spLocks noGrp="1"/>
          </p:cNvSpPr>
          <p:nvPr>
            <p:ph type="sldNum" sz="quarter" idx="12"/>
            <p:custDataLst>
              <p:tags r:id="rId3"/>
            </p:custDataLst>
          </p:nvPr>
        </p:nvSpPr>
        <p:spPr>
          <a:xfrm>
            <a:off x="9144000" y="6858000"/>
            <a:ext cx="0" cy="0"/>
          </a:xfrm>
        </p:spPr>
        <p:txBody>
          <a:bodyPr/>
          <a:lstStyle>
            <a:lvl1pPr>
              <a:defRPr sz="100">
                <a:noFill/>
              </a:defRPr>
            </a:lvl1pPr>
          </a:lstStyle>
          <a:p>
            <a:fld id="{48F63A3B-78C7-47BE-AE5E-E10140E04643}" type="slidenum">
              <a:rPr lang="de-DE"/>
              <a:pPr/>
              <a:t>‹Nr.›</a:t>
            </a:fld>
            <a:endParaRPr lang="de-DE" dirty="0"/>
          </a:p>
        </p:txBody>
      </p:sp>
      <p:pic>
        <p:nvPicPr>
          <p:cNvPr id="8" name="MIO_AGENDA_IGNORE_NAVIGATION" descr="Schließen mit einfarbiger Füllung" hidden="1">
            <a:extLst>
              <a:ext uri="{FF2B5EF4-FFF2-40B4-BE49-F238E27FC236}">
                <a16:creationId xmlns:a16="http://schemas.microsoft.com/office/drawing/2014/main" id="{1F526E99-0A1E-46A7-9759-7E8CED902B20}"/>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856000" y="0"/>
            <a:ext cx="288000" cy="288000"/>
          </a:xfrm>
          <a:prstGeom prst="rect">
            <a:avLst/>
          </a:prstGeom>
        </p:spPr>
      </p:pic>
      <p:pic>
        <p:nvPicPr>
          <p:cNvPr id="9" name="MIO_AGENDA_IGNORE_CHAPTER_REFERENCE" descr="Schließen mit einfarbiger Füllung" hidden="1">
            <a:extLst>
              <a:ext uri="{FF2B5EF4-FFF2-40B4-BE49-F238E27FC236}">
                <a16:creationId xmlns:a16="http://schemas.microsoft.com/office/drawing/2014/main" id="{8BFE64B9-817B-4303-A6E3-C041CDAD4D24}"/>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856000" y="0"/>
            <a:ext cx="288000" cy="288000"/>
          </a:xfrm>
          <a:prstGeom prst="rect">
            <a:avLst/>
          </a:prstGeom>
        </p:spPr>
      </p:pic>
      <p:pic>
        <p:nvPicPr>
          <p:cNvPr id="15" name="MIO_AGENDA_LAST_SLIDE" descr="Schließen mit einfarbiger Füllung" hidden="1">
            <a:extLst>
              <a:ext uri="{FF2B5EF4-FFF2-40B4-BE49-F238E27FC236}">
                <a16:creationId xmlns:a16="http://schemas.microsoft.com/office/drawing/2014/main" id="{462E0369-E4A5-4D41-BB3D-23251459E6DA}"/>
              </a:ext>
            </a:extLst>
          </p:cNvPr>
          <p:cNvPicPr>
            <a:picLocks noChangeAspect="1"/>
          </p:cNvPicPr>
          <p:nvPr userDrawn="1"/>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855999" y="0"/>
            <a:ext cx="288000" cy="288000"/>
          </a:xfrm>
          <a:prstGeom prst="rect">
            <a:avLst/>
          </a:prstGeom>
        </p:spPr>
      </p:pic>
    </p:spTree>
    <p:extLst>
      <p:ext uri="{BB962C8B-B14F-4D97-AF65-F5344CB8AC3E}">
        <p14:creationId xmlns:p14="http://schemas.microsoft.com/office/powerpoint/2010/main" val="2695653839"/>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chlussfolie monochrom blau">
    <p:bg>
      <p:bgPr>
        <a:solidFill>
          <a:schemeClr val="accent1"/>
        </a:solidFill>
        <a:effectLst/>
      </p:bgPr>
    </p:bg>
    <p:spTree>
      <p:nvGrpSpPr>
        <p:cNvPr id="1" name=""/>
        <p:cNvGrpSpPr/>
        <p:nvPr/>
      </p:nvGrpSpPr>
      <p:grpSpPr>
        <a:xfrm>
          <a:off x="0" y="0"/>
          <a:ext cx="0" cy="0"/>
          <a:chOff x="0" y="0"/>
          <a:chExt cx="0" cy="0"/>
        </a:xfrm>
      </p:grpSpPr>
      <p:pic>
        <p:nvPicPr>
          <p:cNvPr id="14" name="LOGO" descr="Text&#10;&#10;Description automatically generated">
            <a:extLst>
              <a:ext uri="{FF2B5EF4-FFF2-40B4-BE49-F238E27FC236}">
                <a16:creationId xmlns:a16="http://schemas.microsoft.com/office/drawing/2014/main" id="{D4851646-504F-4FB2-BEFF-77E254DB922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4850" y="5403273"/>
            <a:ext cx="2432311" cy="885600"/>
          </a:xfrm>
          <a:prstGeom prst="rect">
            <a:avLst/>
          </a:prstGeom>
        </p:spPr>
      </p:pic>
      <p:sp>
        <p:nvSpPr>
          <p:cNvPr id="11" name="Textplatzhalter">
            <a:extLst>
              <a:ext uri="{FF2B5EF4-FFF2-40B4-BE49-F238E27FC236}">
                <a16:creationId xmlns:a16="http://schemas.microsoft.com/office/drawing/2014/main" id="{8A29225D-2C40-49BF-966E-3E788125166A}"/>
              </a:ext>
            </a:extLst>
          </p:cNvPr>
          <p:cNvSpPr>
            <a:spLocks noGrp="1"/>
          </p:cNvSpPr>
          <p:nvPr>
            <p:ph type="body" sz="quarter" idx="13" hasCustomPrompt="1"/>
          </p:nvPr>
        </p:nvSpPr>
        <p:spPr>
          <a:xfrm>
            <a:off x="702000" y="1562400"/>
            <a:ext cx="7740000" cy="1692000"/>
          </a:xfrm>
        </p:spPr>
        <p:txBody>
          <a:bodyPr anchor="ctr"/>
          <a:lstStyle>
            <a:lvl1pPr marL="0" indent="0">
              <a:buNone/>
              <a:defRPr sz="5500">
                <a:solidFill>
                  <a:schemeClr val="bg1"/>
                </a:solidFill>
              </a:defRPr>
            </a:lvl1pPr>
            <a:lvl2pPr>
              <a:defRPr sz="5500">
                <a:solidFill>
                  <a:schemeClr val="bg1"/>
                </a:solidFill>
              </a:defRPr>
            </a:lvl2pPr>
            <a:lvl3pPr>
              <a:defRPr sz="5500">
                <a:solidFill>
                  <a:schemeClr val="bg1"/>
                </a:solidFill>
              </a:defRPr>
            </a:lvl3pPr>
            <a:lvl4pPr>
              <a:defRPr sz="5500">
                <a:solidFill>
                  <a:schemeClr val="bg1"/>
                </a:solidFill>
              </a:defRPr>
            </a:lvl4pPr>
            <a:lvl5pPr>
              <a:defRPr sz="5500">
                <a:solidFill>
                  <a:schemeClr val="bg1"/>
                </a:solidFill>
              </a:defRPr>
            </a:lvl5pPr>
          </a:lstStyle>
          <a:p>
            <a:pPr lvl="0"/>
            <a:r>
              <a:rPr lang="de-DE" dirty="0"/>
              <a:t>Thank </a:t>
            </a:r>
            <a:r>
              <a:rPr lang="de-DE" dirty="0" err="1"/>
              <a:t>you</a:t>
            </a:r>
            <a:r>
              <a:rPr lang="de-DE" dirty="0"/>
              <a:t>!</a:t>
            </a:r>
            <a:br>
              <a:rPr lang="de-DE" dirty="0"/>
            </a:br>
            <a:r>
              <a:rPr lang="de-DE" dirty="0"/>
              <a:t>(Take away </a:t>
            </a:r>
            <a:r>
              <a:rPr lang="de-DE" dirty="0" err="1"/>
              <a:t>message</a:t>
            </a:r>
            <a:r>
              <a:rPr lang="de-DE" dirty="0"/>
              <a:t>)</a:t>
            </a:r>
          </a:p>
        </p:txBody>
      </p:sp>
      <p:sp>
        <p:nvSpPr>
          <p:cNvPr id="3" name="Datumsplatzhalter 2">
            <a:extLst>
              <a:ext uri="{FF2B5EF4-FFF2-40B4-BE49-F238E27FC236}">
                <a16:creationId xmlns:a16="http://schemas.microsoft.com/office/drawing/2014/main" id="{4525AE26-269B-40BE-81BC-53FEE0EBC55B}"/>
              </a:ext>
            </a:extLst>
          </p:cNvPr>
          <p:cNvSpPr>
            <a:spLocks noGrp="1"/>
          </p:cNvSpPr>
          <p:nvPr>
            <p:ph type="dt" sz="half" idx="10"/>
            <p:custDataLst>
              <p:tags r:id="rId1"/>
            </p:custDataLst>
          </p:nvPr>
        </p:nvSpPr>
        <p:spPr/>
        <p:txBody>
          <a:bodyPr/>
          <a:lstStyle/>
          <a:p>
            <a:r>
              <a:rPr lang="de-DE" smtClean="0"/>
              <a:t>Datum</a:t>
            </a:r>
            <a:endParaRPr lang="de-DE" dirty="0"/>
          </a:p>
        </p:txBody>
      </p:sp>
      <p:sp>
        <p:nvSpPr>
          <p:cNvPr id="4" name="Fußzeilenplatzhalter 3">
            <a:extLst>
              <a:ext uri="{FF2B5EF4-FFF2-40B4-BE49-F238E27FC236}">
                <a16:creationId xmlns:a16="http://schemas.microsoft.com/office/drawing/2014/main" id="{E5EA7044-37C9-4D88-B5D0-74E0DD8BAA81}"/>
              </a:ext>
            </a:extLst>
          </p:cNvPr>
          <p:cNvSpPr>
            <a:spLocks noGrp="1"/>
          </p:cNvSpPr>
          <p:nvPr>
            <p:ph type="ftr" sz="quarter" idx="11"/>
            <p:custDataLst>
              <p:tags r:id="rId2"/>
            </p:custDataLst>
          </p:nvPr>
        </p:nvSpPr>
        <p:spPr>
          <a:xfrm>
            <a:off x="9144000" y="6858000"/>
            <a:ext cx="0" cy="0"/>
          </a:xfrm>
        </p:spPr>
        <p:txBody>
          <a:bodyPr/>
          <a:lstStyle>
            <a:lvl1pPr>
              <a:defRPr sz="100">
                <a:noFill/>
              </a:defRPr>
            </a:lvl1pPr>
          </a:lstStyle>
          <a:p>
            <a:r>
              <a:rPr lang="de-DE" smtClean="0"/>
              <a:t>Kundenname (optional): 9 pt</a:t>
            </a:r>
            <a:endParaRPr lang="de-DE" dirty="0"/>
          </a:p>
        </p:txBody>
      </p:sp>
      <p:sp>
        <p:nvSpPr>
          <p:cNvPr id="5" name="Foliennummernplatzhalter 4">
            <a:extLst>
              <a:ext uri="{FF2B5EF4-FFF2-40B4-BE49-F238E27FC236}">
                <a16:creationId xmlns:a16="http://schemas.microsoft.com/office/drawing/2014/main" id="{BF7F4952-6202-4A16-A681-2439A237DE3A}"/>
              </a:ext>
            </a:extLst>
          </p:cNvPr>
          <p:cNvSpPr>
            <a:spLocks noGrp="1"/>
          </p:cNvSpPr>
          <p:nvPr>
            <p:ph type="sldNum" sz="quarter" idx="12"/>
            <p:custDataLst>
              <p:tags r:id="rId3"/>
            </p:custDataLst>
          </p:nvPr>
        </p:nvSpPr>
        <p:spPr>
          <a:xfrm>
            <a:off x="9144000" y="6858000"/>
            <a:ext cx="0" cy="0"/>
          </a:xfrm>
        </p:spPr>
        <p:txBody>
          <a:bodyPr/>
          <a:lstStyle>
            <a:lvl1pPr>
              <a:defRPr sz="100">
                <a:noFill/>
              </a:defRPr>
            </a:lvl1pPr>
          </a:lstStyle>
          <a:p>
            <a:fld id="{48F63A3B-78C7-47BE-AE5E-E10140E04643}" type="slidenum">
              <a:rPr lang="de-DE"/>
              <a:pPr/>
              <a:t>‹Nr.›</a:t>
            </a:fld>
            <a:endParaRPr lang="de-DE" dirty="0"/>
          </a:p>
        </p:txBody>
      </p:sp>
      <p:pic>
        <p:nvPicPr>
          <p:cNvPr id="8" name="MIO_AGENDA_IGNORE_NAVIGATION" descr="Schließen mit einfarbiger Füllung" hidden="1">
            <a:extLst>
              <a:ext uri="{FF2B5EF4-FFF2-40B4-BE49-F238E27FC236}">
                <a16:creationId xmlns:a16="http://schemas.microsoft.com/office/drawing/2014/main" id="{1F526E99-0A1E-46A7-9759-7E8CED902B20}"/>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856000" y="0"/>
            <a:ext cx="288000" cy="288000"/>
          </a:xfrm>
          <a:prstGeom prst="rect">
            <a:avLst/>
          </a:prstGeom>
        </p:spPr>
      </p:pic>
      <p:pic>
        <p:nvPicPr>
          <p:cNvPr id="9" name="MIO_AGENDA_IGNORE_CHAPTER_REFERENCE" descr="Schließen mit einfarbiger Füllung" hidden="1">
            <a:extLst>
              <a:ext uri="{FF2B5EF4-FFF2-40B4-BE49-F238E27FC236}">
                <a16:creationId xmlns:a16="http://schemas.microsoft.com/office/drawing/2014/main" id="{8BFE64B9-817B-4303-A6E3-C041CDAD4D24}"/>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856000" y="0"/>
            <a:ext cx="288000" cy="288000"/>
          </a:xfrm>
          <a:prstGeom prst="rect">
            <a:avLst/>
          </a:prstGeom>
        </p:spPr>
      </p:pic>
      <p:pic>
        <p:nvPicPr>
          <p:cNvPr id="15" name="MIO_AGENDA_LAST_SLIDE" descr="Schließen mit einfarbiger Füllung" hidden="1">
            <a:extLst>
              <a:ext uri="{FF2B5EF4-FFF2-40B4-BE49-F238E27FC236}">
                <a16:creationId xmlns:a16="http://schemas.microsoft.com/office/drawing/2014/main" id="{462E0369-E4A5-4D41-BB3D-23251459E6DA}"/>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855999" y="0"/>
            <a:ext cx="288000" cy="288000"/>
          </a:xfrm>
          <a:prstGeom prst="rect">
            <a:avLst/>
          </a:prstGeom>
        </p:spPr>
      </p:pic>
    </p:spTree>
    <p:extLst>
      <p:ext uri="{BB962C8B-B14F-4D97-AF65-F5344CB8AC3E}">
        <p14:creationId xmlns:p14="http://schemas.microsoft.com/office/powerpoint/2010/main" val="689599102"/>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chlussfolie monochrom weiß">
    <p:spTree>
      <p:nvGrpSpPr>
        <p:cNvPr id="1" name=""/>
        <p:cNvGrpSpPr/>
        <p:nvPr/>
      </p:nvGrpSpPr>
      <p:grpSpPr>
        <a:xfrm>
          <a:off x="0" y="0"/>
          <a:ext cx="0" cy="0"/>
          <a:chOff x="0" y="0"/>
          <a:chExt cx="0" cy="0"/>
        </a:xfrm>
      </p:grpSpPr>
      <p:pic>
        <p:nvPicPr>
          <p:cNvPr id="12" name="LOGO" descr="A blue and white logo&#10;&#10;Description automatically generated with low confidence">
            <a:extLst>
              <a:ext uri="{FF2B5EF4-FFF2-40B4-BE49-F238E27FC236}">
                <a16:creationId xmlns:a16="http://schemas.microsoft.com/office/drawing/2014/main" id="{F0267CC6-55E2-45A8-8FFE-4925963ADEB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4850" y="5403273"/>
            <a:ext cx="2432311" cy="885600"/>
          </a:xfrm>
          <a:prstGeom prst="rect">
            <a:avLst/>
          </a:prstGeom>
        </p:spPr>
      </p:pic>
      <p:sp>
        <p:nvSpPr>
          <p:cNvPr id="11" name="Textplatzhalter">
            <a:extLst>
              <a:ext uri="{FF2B5EF4-FFF2-40B4-BE49-F238E27FC236}">
                <a16:creationId xmlns:a16="http://schemas.microsoft.com/office/drawing/2014/main" id="{8A29225D-2C40-49BF-966E-3E788125166A}"/>
              </a:ext>
            </a:extLst>
          </p:cNvPr>
          <p:cNvSpPr>
            <a:spLocks noGrp="1"/>
          </p:cNvSpPr>
          <p:nvPr>
            <p:ph type="body" sz="quarter" idx="13" hasCustomPrompt="1"/>
          </p:nvPr>
        </p:nvSpPr>
        <p:spPr>
          <a:xfrm>
            <a:off x="702000" y="1562400"/>
            <a:ext cx="7740000" cy="1692000"/>
          </a:xfrm>
        </p:spPr>
        <p:txBody>
          <a:bodyPr anchor="ctr"/>
          <a:lstStyle>
            <a:lvl1pPr marL="0" indent="0">
              <a:buNone/>
              <a:defRPr sz="5500">
                <a:solidFill>
                  <a:schemeClr val="bg2"/>
                </a:solidFill>
              </a:defRPr>
            </a:lvl1pPr>
            <a:lvl2pPr>
              <a:defRPr sz="5500">
                <a:solidFill>
                  <a:schemeClr val="bg1"/>
                </a:solidFill>
              </a:defRPr>
            </a:lvl2pPr>
            <a:lvl3pPr>
              <a:defRPr sz="5500">
                <a:solidFill>
                  <a:schemeClr val="bg1"/>
                </a:solidFill>
              </a:defRPr>
            </a:lvl3pPr>
            <a:lvl4pPr>
              <a:defRPr sz="5500">
                <a:solidFill>
                  <a:schemeClr val="bg1"/>
                </a:solidFill>
              </a:defRPr>
            </a:lvl4pPr>
            <a:lvl5pPr>
              <a:defRPr sz="5500">
                <a:solidFill>
                  <a:schemeClr val="bg1"/>
                </a:solidFill>
              </a:defRPr>
            </a:lvl5pPr>
          </a:lstStyle>
          <a:p>
            <a:pPr lvl="0"/>
            <a:r>
              <a:rPr lang="de-DE" dirty="0"/>
              <a:t>Thank </a:t>
            </a:r>
            <a:r>
              <a:rPr lang="de-DE" dirty="0" err="1"/>
              <a:t>you</a:t>
            </a:r>
            <a:r>
              <a:rPr lang="de-DE" dirty="0"/>
              <a:t>!</a:t>
            </a:r>
            <a:br>
              <a:rPr lang="de-DE" dirty="0"/>
            </a:br>
            <a:r>
              <a:rPr lang="de-DE" dirty="0"/>
              <a:t>(Take away </a:t>
            </a:r>
            <a:r>
              <a:rPr lang="de-DE" dirty="0" err="1"/>
              <a:t>message</a:t>
            </a:r>
            <a:r>
              <a:rPr lang="de-DE" dirty="0"/>
              <a:t>)</a:t>
            </a:r>
          </a:p>
        </p:txBody>
      </p:sp>
      <p:sp>
        <p:nvSpPr>
          <p:cNvPr id="3" name="Datumsplatzhalter 2">
            <a:extLst>
              <a:ext uri="{FF2B5EF4-FFF2-40B4-BE49-F238E27FC236}">
                <a16:creationId xmlns:a16="http://schemas.microsoft.com/office/drawing/2014/main" id="{4525AE26-269B-40BE-81BC-53FEE0EBC55B}"/>
              </a:ext>
            </a:extLst>
          </p:cNvPr>
          <p:cNvSpPr>
            <a:spLocks noGrp="1"/>
          </p:cNvSpPr>
          <p:nvPr>
            <p:ph type="dt" sz="half" idx="10"/>
            <p:custDataLst>
              <p:tags r:id="rId1"/>
            </p:custDataLst>
          </p:nvPr>
        </p:nvSpPr>
        <p:spPr/>
        <p:txBody>
          <a:bodyPr/>
          <a:lstStyle/>
          <a:p>
            <a:r>
              <a:rPr lang="de-DE" smtClean="0"/>
              <a:t>Datum</a:t>
            </a:r>
            <a:endParaRPr lang="de-DE" dirty="0"/>
          </a:p>
        </p:txBody>
      </p:sp>
      <p:sp>
        <p:nvSpPr>
          <p:cNvPr id="4" name="Fußzeilenplatzhalter 3">
            <a:extLst>
              <a:ext uri="{FF2B5EF4-FFF2-40B4-BE49-F238E27FC236}">
                <a16:creationId xmlns:a16="http://schemas.microsoft.com/office/drawing/2014/main" id="{E5EA7044-37C9-4D88-B5D0-74E0DD8BAA81}"/>
              </a:ext>
            </a:extLst>
          </p:cNvPr>
          <p:cNvSpPr>
            <a:spLocks noGrp="1"/>
          </p:cNvSpPr>
          <p:nvPr>
            <p:ph type="ftr" sz="quarter" idx="11"/>
            <p:custDataLst>
              <p:tags r:id="rId2"/>
            </p:custDataLst>
          </p:nvPr>
        </p:nvSpPr>
        <p:spPr>
          <a:xfrm>
            <a:off x="9144000" y="6858000"/>
            <a:ext cx="0" cy="0"/>
          </a:xfrm>
        </p:spPr>
        <p:txBody>
          <a:bodyPr/>
          <a:lstStyle>
            <a:lvl1pPr>
              <a:defRPr sz="100">
                <a:noFill/>
              </a:defRPr>
            </a:lvl1pPr>
          </a:lstStyle>
          <a:p>
            <a:r>
              <a:rPr lang="de-DE" smtClean="0"/>
              <a:t>Kundenname (optional): 9 pt</a:t>
            </a:r>
            <a:endParaRPr lang="de-DE" dirty="0"/>
          </a:p>
        </p:txBody>
      </p:sp>
      <p:sp>
        <p:nvSpPr>
          <p:cNvPr id="5" name="Foliennummernplatzhalter 4">
            <a:extLst>
              <a:ext uri="{FF2B5EF4-FFF2-40B4-BE49-F238E27FC236}">
                <a16:creationId xmlns:a16="http://schemas.microsoft.com/office/drawing/2014/main" id="{BF7F4952-6202-4A16-A681-2439A237DE3A}"/>
              </a:ext>
            </a:extLst>
          </p:cNvPr>
          <p:cNvSpPr>
            <a:spLocks noGrp="1"/>
          </p:cNvSpPr>
          <p:nvPr>
            <p:ph type="sldNum" sz="quarter" idx="12"/>
            <p:custDataLst>
              <p:tags r:id="rId3"/>
            </p:custDataLst>
          </p:nvPr>
        </p:nvSpPr>
        <p:spPr>
          <a:xfrm>
            <a:off x="9144000" y="6858000"/>
            <a:ext cx="0" cy="0"/>
          </a:xfrm>
        </p:spPr>
        <p:txBody>
          <a:bodyPr/>
          <a:lstStyle>
            <a:lvl1pPr>
              <a:defRPr sz="100">
                <a:noFill/>
              </a:defRPr>
            </a:lvl1pPr>
          </a:lstStyle>
          <a:p>
            <a:fld id="{48F63A3B-78C7-47BE-AE5E-E10140E04643}" type="slidenum">
              <a:rPr lang="de-DE"/>
              <a:pPr/>
              <a:t>‹Nr.›</a:t>
            </a:fld>
            <a:endParaRPr lang="de-DE" dirty="0"/>
          </a:p>
        </p:txBody>
      </p:sp>
      <p:pic>
        <p:nvPicPr>
          <p:cNvPr id="8" name="MIO_AGENDA_IGNORE_NAVIGATION" descr="Schließen mit einfarbiger Füllung" hidden="1">
            <a:extLst>
              <a:ext uri="{FF2B5EF4-FFF2-40B4-BE49-F238E27FC236}">
                <a16:creationId xmlns:a16="http://schemas.microsoft.com/office/drawing/2014/main" id="{1F526E99-0A1E-46A7-9759-7E8CED902B20}"/>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856000" y="0"/>
            <a:ext cx="288000" cy="288000"/>
          </a:xfrm>
          <a:prstGeom prst="rect">
            <a:avLst/>
          </a:prstGeom>
        </p:spPr>
      </p:pic>
      <p:pic>
        <p:nvPicPr>
          <p:cNvPr id="9" name="MIO_AGENDA_IGNORE_CHAPTER_REFERENCE" descr="Schließen mit einfarbiger Füllung" hidden="1">
            <a:extLst>
              <a:ext uri="{FF2B5EF4-FFF2-40B4-BE49-F238E27FC236}">
                <a16:creationId xmlns:a16="http://schemas.microsoft.com/office/drawing/2014/main" id="{8BFE64B9-817B-4303-A6E3-C041CDAD4D24}"/>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856000" y="0"/>
            <a:ext cx="288000" cy="288000"/>
          </a:xfrm>
          <a:prstGeom prst="rect">
            <a:avLst/>
          </a:prstGeom>
        </p:spPr>
      </p:pic>
      <p:pic>
        <p:nvPicPr>
          <p:cNvPr id="15" name="MIO_AGENDA_LAST_SLIDE" descr="Schließen mit einfarbiger Füllung" hidden="1">
            <a:extLst>
              <a:ext uri="{FF2B5EF4-FFF2-40B4-BE49-F238E27FC236}">
                <a16:creationId xmlns:a16="http://schemas.microsoft.com/office/drawing/2014/main" id="{462E0369-E4A5-4D41-BB3D-23251459E6DA}"/>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855999" y="0"/>
            <a:ext cx="288000" cy="288000"/>
          </a:xfrm>
          <a:prstGeom prst="rect">
            <a:avLst/>
          </a:prstGeom>
        </p:spPr>
      </p:pic>
    </p:spTree>
    <p:extLst>
      <p:ext uri="{BB962C8B-B14F-4D97-AF65-F5344CB8AC3E}">
        <p14:creationId xmlns:p14="http://schemas.microsoft.com/office/powerpoint/2010/main" val="2754752182"/>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eckblatt monochrom blau">
    <p:bg>
      <p:bgPr>
        <a:solidFill>
          <a:schemeClr val="accent1"/>
        </a:solidFill>
        <a:effectLst/>
      </p:bgPr>
    </p:bg>
    <p:spTree>
      <p:nvGrpSpPr>
        <p:cNvPr id="1" name=""/>
        <p:cNvGrpSpPr/>
        <p:nvPr/>
      </p:nvGrpSpPr>
      <p:grpSpPr>
        <a:xfrm>
          <a:off x="0" y="0"/>
          <a:ext cx="0" cy="0"/>
          <a:chOff x="0" y="0"/>
          <a:chExt cx="0" cy="0"/>
        </a:xfrm>
      </p:grpSpPr>
      <p:pic>
        <p:nvPicPr>
          <p:cNvPr id="8" name="LOGO" descr="Text&#10;&#10;Description automatically generated">
            <a:extLst>
              <a:ext uri="{FF2B5EF4-FFF2-40B4-BE49-F238E27FC236}">
                <a16:creationId xmlns:a16="http://schemas.microsoft.com/office/drawing/2014/main" id="{B6560513-22C9-4CE7-BF8F-DD36184CAA6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02000" y="5403273"/>
            <a:ext cx="2432311" cy="885600"/>
          </a:xfrm>
          <a:prstGeom prst="rect">
            <a:avLst/>
          </a:prstGeom>
        </p:spPr>
      </p:pic>
      <p:sp>
        <p:nvSpPr>
          <p:cNvPr id="4" name="Date Placeholder 3"/>
          <p:cNvSpPr>
            <a:spLocks noGrp="1"/>
          </p:cNvSpPr>
          <p:nvPr>
            <p:ph type="dt" sz="half" idx="10"/>
          </p:nvPr>
        </p:nvSpPr>
        <p:spPr>
          <a:xfrm>
            <a:off x="702000" y="3513600"/>
            <a:ext cx="1980000" cy="252000"/>
          </a:xfrm>
        </p:spPr>
        <p:txBody>
          <a:bodyPr wrap="none">
            <a:noAutofit/>
          </a:bodyPr>
          <a:lstStyle>
            <a:lvl1pPr algn="l">
              <a:defRPr sz="1600">
                <a:solidFill>
                  <a:schemeClr val="accent5">
                    <a:lumMod val="20000"/>
                    <a:lumOff val="80000"/>
                  </a:schemeClr>
                </a:solidFill>
              </a:defRPr>
            </a:lvl1pPr>
          </a:lstStyle>
          <a:p>
            <a:r>
              <a:rPr lang="en-US" smtClean="0"/>
              <a:t>Datum</a:t>
            </a:r>
            <a:endParaRPr lang="en-US" dirty="0"/>
          </a:p>
        </p:txBody>
      </p:sp>
      <p:sp>
        <p:nvSpPr>
          <p:cNvPr id="5" name="Footer Placeholder 4"/>
          <p:cNvSpPr>
            <a:spLocks noGrp="1"/>
          </p:cNvSpPr>
          <p:nvPr>
            <p:ph type="ftr" sz="quarter" idx="11"/>
            <p:custDataLst>
              <p:tags r:id="rId1"/>
            </p:custDataLst>
          </p:nvPr>
        </p:nvSpPr>
        <p:spPr>
          <a:xfrm>
            <a:off x="9144000" y="6858000"/>
            <a:ext cx="0" cy="0"/>
          </a:xfrm>
        </p:spPr>
        <p:txBody>
          <a:bodyPr/>
          <a:lstStyle>
            <a:lvl1pPr>
              <a:defRPr sz="100">
                <a:noFill/>
              </a:defRPr>
            </a:lvl1pPr>
          </a:lstStyle>
          <a:p>
            <a:r>
              <a:rPr lang="en-US" smtClean="0"/>
              <a:t>Kundenname (optional): 9 pt</a:t>
            </a:r>
            <a:endParaRPr lang="en-US" dirty="0"/>
          </a:p>
        </p:txBody>
      </p:sp>
      <p:sp>
        <p:nvSpPr>
          <p:cNvPr id="6" name="Slide Number Placeholder 5"/>
          <p:cNvSpPr>
            <a:spLocks noGrp="1"/>
          </p:cNvSpPr>
          <p:nvPr>
            <p:ph type="sldNum" sz="quarter" idx="12"/>
            <p:custDataLst>
              <p:tags r:id="rId2"/>
            </p:custDataLst>
          </p:nvPr>
        </p:nvSpPr>
        <p:spPr>
          <a:xfrm>
            <a:off x="9144000" y="6858000"/>
            <a:ext cx="0" cy="0"/>
          </a:xfrm>
        </p:spPr>
        <p:txBody>
          <a:bodyPr/>
          <a:lstStyle>
            <a:lvl1pPr>
              <a:defRPr sz="100">
                <a:noFill/>
              </a:defRPr>
            </a:lvl1pPr>
          </a:lstStyle>
          <a:p>
            <a:fld id="{48F63A3B-78C7-47BE-AE5E-E10140E04643}" type="slidenum">
              <a:rPr lang="en-US"/>
              <a:pPr/>
              <a:t>‹Nr.›</a:t>
            </a:fld>
            <a:endParaRPr lang="en-US" dirty="0"/>
          </a:p>
        </p:txBody>
      </p:sp>
      <p:sp>
        <p:nvSpPr>
          <p:cNvPr id="2" name="Titel"/>
          <p:cNvSpPr>
            <a:spLocks noGrp="1"/>
          </p:cNvSpPr>
          <p:nvPr>
            <p:ph type="ctrTitle" hasCustomPrompt="1"/>
          </p:nvPr>
        </p:nvSpPr>
        <p:spPr>
          <a:xfrm>
            <a:off x="702000" y="1562400"/>
            <a:ext cx="7740000" cy="1692771"/>
          </a:xfrm>
        </p:spPr>
        <p:txBody>
          <a:bodyPr anchor="ctr" anchorCtr="0">
            <a:noAutofit/>
          </a:bodyPr>
          <a:lstStyle>
            <a:lvl1pPr algn="l">
              <a:defRPr sz="5500" b="0">
                <a:solidFill>
                  <a:schemeClr val="bg1"/>
                </a:solidFill>
              </a:defRPr>
            </a:lvl1pPr>
          </a:lstStyle>
          <a:p>
            <a:r>
              <a:rPr lang="de-DE" dirty="0"/>
              <a:t>Titel / Deckblatt</a:t>
            </a:r>
            <a:br>
              <a:rPr lang="de-DE" dirty="0"/>
            </a:br>
            <a:r>
              <a:rPr lang="de-DE" dirty="0"/>
              <a:t>Zwei Zeilen möglich 55pt</a:t>
            </a:r>
            <a:endParaRPr lang="en-US" dirty="0"/>
          </a:p>
        </p:txBody>
      </p:sp>
      <p:pic>
        <p:nvPicPr>
          <p:cNvPr id="9" name="MIO_AGENDA_IGNORE_NAVIGATION" descr="Schließen mit einfarbiger Füllung" hidden="1">
            <a:extLst>
              <a:ext uri="{FF2B5EF4-FFF2-40B4-BE49-F238E27FC236}">
                <a16:creationId xmlns:a16="http://schemas.microsoft.com/office/drawing/2014/main" id="{F0D3A3EB-5888-4CE8-9918-7A86D54ED2AA}"/>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856000" y="0"/>
            <a:ext cx="288000" cy="288000"/>
          </a:xfrm>
          <a:prstGeom prst="rect">
            <a:avLst/>
          </a:prstGeom>
        </p:spPr>
      </p:pic>
      <p:pic>
        <p:nvPicPr>
          <p:cNvPr id="10" name="MIO_AGENDA_IGNORE_CHAPTER_REFERENCE" descr="Schließen mit einfarbiger Füllung" hidden="1">
            <a:extLst>
              <a:ext uri="{FF2B5EF4-FFF2-40B4-BE49-F238E27FC236}">
                <a16:creationId xmlns:a16="http://schemas.microsoft.com/office/drawing/2014/main" id="{18E32068-C409-4C98-991E-2C8FCECF18D4}"/>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856000" y="0"/>
            <a:ext cx="288000" cy="288000"/>
          </a:xfrm>
          <a:prstGeom prst="rect">
            <a:avLst/>
          </a:prstGeom>
        </p:spPr>
      </p:pic>
    </p:spTree>
    <p:extLst>
      <p:ext uri="{BB962C8B-B14F-4D97-AF65-F5344CB8AC3E}">
        <p14:creationId xmlns:p14="http://schemas.microsoft.com/office/powerpoint/2010/main" val="1017823198"/>
      </p:ext>
    </p:extLst>
  </p:cSld>
  <p:clrMapOvr>
    <a:overrideClrMapping bg1="lt1" tx1="dk1" bg2="lt2" tx2="dk2" accent1="accent1" accent2="accent2" accent3="accent3" accent4="accent4" accent5="accent5" accent6="accent6" hlink="hlink" folHlink="folHlink"/>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eckblatt monochrom weiß">
    <p:spTree>
      <p:nvGrpSpPr>
        <p:cNvPr id="1" name=""/>
        <p:cNvGrpSpPr/>
        <p:nvPr/>
      </p:nvGrpSpPr>
      <p:grpSpPr>
        <a:xfrm>
          <a:off x="0" y="0"/>
          <a:ext cx="0" cy="0"/>
          <a:chOff x="0" y="0"/>
          <a:chExt cx="0" cy="0"/>
        </a:xfrm>
      </p:grpSpPr>
      <p:pic>
        <p:nvPicPr>
          <p:cNvPr id="12" name="LOGO" descr="A blue and white logo&#10;&#10;Description automatically generated with low confidence">
            <a:extLst>
              <a:ext uri="{FF2B5EF4-FFF2-40B4-BE49-F238E27FC236}">
                <a16:creationId xmlns:a16="http://schemas.microsoft.com/office/drawing/2014/main" id="{EC60953D-3CA5-4783-9D0C-E064E8B6811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02000" y="5403273"/>
            <a:ext cx="2432311" cy="885600"/>
          </a:xfrm>
          <a:prstGeom prst="rect">
            <a:avLst/>
          </a:prstGeom>
        </p:spPr>
      </p:pic>
      <p:sp>
        <p:nvSpPr>
          <p:cNvPr id="4" name="Date Placeholder 3"/>
          <p:cNvSpPr>
            <a:spLocks noGrp="1"/>
          </p:cNvSpPr>
          <p:nvPr>
            <p:ph type="dt" sz="half" idx="10"/>
          </p:nvPr>
        </p:nvSpPr>
        <p:spPr>
          <a:xfrm>
            <a:off x="702000" y="3513600"/>
            <a:ext cx="1980000" cy="252000"/>
          </a:xfrm>
        </p:spPr>
        <p:txBody>
          <a:bodyPr wrap="none">
            <a:noAutofit/>
          </a:bodyPr>
          <a:lstStyle>
            <a:lvl1pPr algn="l">
              <a:defRPr sz="1600">
                <a:solidFill>
                  <a:schemeClr val="accent6"/>
                </a:solidFill>
              </a:defRPr>
            </a:lvl1pPr>
          </a:lstStyle>
          <a:p>
            <a:r>
              <a:rPr lang="en-US" smtClean="0"/>
              <a:t>Datum</a:t>
            </a:r>
            <a:endParaRPr lang="en-US" dirty="0"/>
          </a:p>
        </p:txBody>
      </p:sp>
      <p:sp>
        <p:nvSpPr>
          <p:cNvPr id="5" name="Footer Placeholder 4"/>
          <p:cNvSpPr>
            <a:spLocks noGrp="1"/>
          </p:cNvSpPr>
          <p:nvPr>
            <p:ph type="ftr" sz="quarter" idx="11"/>
            <p:custDataLst>
              <p:tags r:id="rId1"/>
            </p:custDataLst>
          </p:nvPr>
        </p:nvSpPr>
        <p:spPr>
          <a:xfrm>
            <a:off x="9144000" y="6858000"/>
            <a:ext cx="0" cy="0"/>
          </a:xfrm>
        </p:spPr>
        <p:txBody>
          <a:bodyPr/>
          <a:lstStyle>
            <a:lvl1pPr>
              <a:defRPr sz="100">
                <a:noFill/>
              </a:defRPr>
            </a:lvl1pPr>
          </a:lstStyle>
          <a:p>
            <a:r>
              <a:rPr lang="en-US" smtClean="0"/>
              <a:t>Kundenname (optional): 9 pt</a:t>
            </a:r>
            <a:endParaRPr lang="en-US" dirty="0"/>
          </a:p>
        </p:txBody>
      </p:sp>
      <p:sp>
        <p:nvSpPr>
          <p:cNvPr id="6" name="Slide Number Placeholder 5"/>
          <p:cNvSpPr>
            <a:spLocks noGrp="1"/>
          </p:cNvSpPr>
          <p:nvPr>
            <p:ph type="sldNum" sz="quarter" idx="12"/>
            <p:custDataLst>
              <p:tags r:id="rId2"/>
            </p:custDataLst>
          </p:nvPr>
        </p:nvSpPr>
        <p:spPr>
          <a:xfrm>
            <a:off x="9144000" y="6858000"/>
            <a:ext cx="0" cy="0"/>
          </a:xfrm>
        </p:spPr>
        <p:txBody>
          <a:bodyPr/>
          <a:lstStyle>
            <a:lvl1pPr>
              <a:defRPr sz="100">
                <a:noFill/>
              </a:defRPr>
            </a:lvl1pPr>
          </a:lstStyle>
          <a:p>
            <a:fld id="{48F63A3B-78C7-47BE-AE5E-E10140E04643}" type="slidenum">
              <a:rPr lang="en-US"/>
              <a:pPr/>
              <a:t>‹Nr.›</a:t>
            </a:fld>
            <a:endParaRPr lang="en-US" dirty="0"/>
          </a:p>
        </p:txBody>
      </p:sp>
      <p:sp>
        <p:nvSpPr>
          <p:cNvPr id="2" name="Titel"/>
          <p:cNvSpPr>
            <a:spLocks noGrp="1"/>
          </p:cNvSpPr>
          <p:nvPr>
            <p:ph type="ctrTitle" hasCustomPrompt="1"/>
          </p:nvPr>
        </p:nvSpPr>
        <p:spPr>
          <a:xfrm>
            <a:off x="702000" y="1562400"/>
            <a:ext cx="7740000" cy="1692771"/>
          </a:xfrm>
        </p:spPr>
        <p:txBody>
          <a:bodyPr anchor="ctr" anchorCtr="0">
            <a:noAutofit/>
          </a:bodyPr>
          <a:lstStyle>
            <a:lvl1pPr algn="l">
              <a:defRPr sz="5500" b="0">
                <a:solidFill>
                  <a:schemeClr val="bg2"/>
                </a:solidFill>
              </a:defRPr>
            </a:lvl1pPr>
          </a:lstStyle>
          <a:p>
            <a:r>
              <a:rPr lang="de-DE" dirty="0"/>
              <a:t>Titel / Deckblatt</a:t>
            </a:r>
            <a:br>
              <a:rPr lang="de-DE" dirty="0"/>
            </a:br>
            <a:r>
              <a:rPr lang="de-DE" dirty="0"/>
              <a:t>Zwei Zeilen möglich 55pt</a:t>
            </a:r>
            <a:endParaRPr lang="en-US" dirty="0"/>
          </a:p>
        </p:txBody>
      </p:sp>
      <p:pic>
        <p:nvPicPr>
          <p:cNvPr id="9" name="MIO_AGENDA_IGNORE_NAVIGATION" descr="Schließen mit einfarbiger Füllung" hidden="1">
            <a:extLst>
              <a:ext uri="{FF2B5EF4-FFF2-40B4-BE49-F238E27FC236}">
                <a16:creationId xmlns:a16="http://schemas.microsoft.com/office/drawing/2014/main" id="{F0D3A3EB-5888-4CE8-9918-7A86D54ED2AA}"/>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856000" y="0"/>
            <a:ext cx="288000" cy="288000"/>
          </a:xfrm>
          <a:prstGeom prst="rect">
            <a:avLst/>
          </a:prstGeom>
        </p:spPr>
      </p:pic>
      <p:pic>
        <p:nvPicPr>
          <p:cNvPr id="10" name="MIO_AGENDA_IGNORE_CHAPTER_REFERENCE" descr="Schließen mit einfarbiger Füllung" hidden="1">
            <a:extLst>
              <a:ext uri="{FF2B5EF4-FFF2-40B4-BE49-F238E27FC236}">
                <a16:creationId xmlns:a16="http://schemas.microsoft.com/office/drawing/2014/main" id="{18E32068-C409-4C98-991E-2C8FCECF18D4}"/>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856000" y="0"/>
            <a:ext cx="288000" cy="288000"/>
          </a:xfrm>
          <a:prstGeom prst="rect">
            <a:avLst/>
          </a:prstGeom>
        </p:spPr>
      </p:pic>
    </p:spTree>
    <p:extLst>
      <p:ext uri="{BB962C8B-B14F-4D97-AF65-F5344CB8AC3E}">
        <p14:creationId xmlns:p14="http://schemas.microsoft.com/office/powerpoint/2010/main" val="3384334437"/>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attern blau">
    <p:spTree>
      <p:nvGrpSpPr>
        <p:cNvPr id="1" name=""/>
        <p:cNvGrpSpPr/>
        <p:nvPr/>
      </p:nvGrpSpPr>
      <p:grpSpPr>
        <a:xfrm>
          <a:off x="0" y="0"/>
          <a:ext cx="0" cy="0"/>
          <a:chOff x="0" y="0"/>
          <a:chExt cx="0" cy="0"/>
        </a:xfrm>
      </p:grpSpPr>
      <p:pic>
        <p:nvPicPr>
          <p:cNvPr id="16" name="PATTERN">
            <a:extLst>
              <a:ext uri="{FF2B5EF4-FFF2-40B4-BE49-F238E27FC236}">
                <a16:creationId xmlns:a16="http://schemas.microsoft.com/office/drawing/2014/main" id="{178ABD1F-9F5A-4C9B-8C56-30C96ECBDF7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2000" y="1450800"/>
            <a:ext cx="2700000" cy="4607998"/>
          </a:xfrm>
          <a:prstGeom prst="rect">
            <a:avLst/>
          </a:prstGeom>
        </p:spPr>
      </p:pic>
      <p:sp>
        <p:nvSpPr>
          <p:cNvPr id="14" name="Fussnote/Quelle">
            <a:extLst>
              <a:ext uri="{FF2B5EF4-FFF2-40B4-BE49-F238E27FC236}">
                <a16:creationId xmlns:a16="http://schemas.microsoft.com/office/drawing/2014/main" id="{AC5BA1B7-9130-4D84-8EEB-49AD679C23B2}"/>
              </a:ext>
            </a:extLst>
          </p:cNvPr>
          <p:cNvSpPr>
            <a:spLocks noGrp="1"/>
          </p:cNvSpPr>
          <p:nvPr>
            <p:ph type="body" sz="quarter" idx="14" hasCustomPrompt="1"/>
          </p:nvPr>
        </p:nvSpPr>
        <p:spPr>
          <a:xfrm>
            <a:off x="720000" y="6381750"/>
            <a:ext cx="5760000" cy="302400"/>
          </a:xfrm>
        </p:spPr>
        <p:txBody>
          <a:bodyPr anchor="b"/>
          <a:lstStyle>
            <a:lvl1pPr marL="0" indent="0">
              <a:buNone/>
              <a:defRPr sz="900">
                <a:solidFill>
                  <a:schemeClr val="accent6"/>
                </a:solidFill>
              </a:defRPr>
            </a:lvl1pPr>
          </a:lstStyle>
          <a:p>
            <a:pPr lvl="0"/>
            <a:r>
              <a:rPr lang="de-DE" dirty="0"/>
              <a:t>Fußnote durch Klicken hinzufügen 9pt / Quelle durch Klicken hinzufügen 9pt</a:t>
            </a:r>
          </a:p>
        </p:txBody>
      </p:sp>
      <p:sp>
        <p:nvSpPr>
          <p:cNvPr id="11" name="Textplatzhalter">
            <a:extLst>
              <a:ext uri="{FF2B5EF4-FFF2-40B4-BE49-F238E27FC236}">
                <a16:creationId xmlns:a16="http://schemas.microsoft.com/office/drawing/2014/main" id="{3694A504-622C-4509-957F-3520CD9879BC}"/>
              </a:ext>
            </a:extLst>
          </p:cNvPr>
          <p:cNvSpPr>
            <a:spLocks noGrp="1"/>
          </p:cNvSpPr>
          <p:nvPr>
            <p:ph type="body" sz="quarter" idx="18"/>
          </p:nvPr>
        </p:nvSpPr>
        <p:spPr>
          <a:xfrm>
            <a:off x="3311999" y="1450800"/>
            <a:ext cx="5580000" cy="4608001"/>
          </a:xfrm>
        </p:spPr>
        <p:txBody>
          <a:bodyPr tIns="36000"/>
          <a:lstStyle>
            <a:lvl1pPr marL="216000" indent="-216000">
              <a:spcAft>
                <a:spcPts val="600"/>
              </a:spcAft>
              <a:buFont typeface="+mj-lt"/>
              <a:buAutoNum type="arabicPeriod"/>
              <a:defRPr/>
            </a:lvl1pPr>
            <a:lvl2pPr marL="432000" indent="-216000">
              <a:spcAft>
                <a:spcPts val="600"/>
              </a:spcAft>
              <a:buFont typeface="+mj-lt"/>
              <a:buAutoNum type="arabicPeriod"/>
              <a:defRPr/>
            </a:lvl2pPr>
            <a:lvl3pPr marL="648000" indent="-216000">
              <a:spcAft>
                <a:spcPts val="600"/>
              </a:spcAft>
              <a:buFont typeface="+mj-lt"/>
              <a:buAutoNum type="arabicPeriod"/>
              <a:defRPr/>
            </a:lvl3pPr>
            <a:lvl4pPr marL="864000" indent="-216000">
              <a:spcAft>
                <a:spcPts val="600"/>
              </a:spcAft>
              <a:buFont typeface="+mj-lt"/>
              <a:buAutoNum type="arabicPeriod"/>
              <a:defRPr/>
            </a:lvl4pPr>
            <a:lvl5pPr marL="1080000" indent="-216000">
              <a:spcAft>
                <a:spcPts val="600"/>
              </a:spcAft>
              <a:buFont typeface="+mj-lt"/>
              <a:buAutoNum type="arabicPeriod"/>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Kapitelüberschrift">
            <a:extLst>
              <a:ext uri="{FF2B5EF4-FFF2-40B4-BE49-F238E27FC236}">
                <a16:creationId xmlns:a16="http://schemas.microsoft.com/office/drawing/2014/main" id="{21C7C88D-EA46-472D-9386-813AF99170B9}"/>
              </a:ext>
            </a:extLst>
          </p:cNvPr>
          <p:cNvSpPr>
            <a:spLocks noGrp="1"/>
          </p:cNvSpPr>
          <p:nvPr>
            <p:ph type="body" sz="quarter" idx="13" hasCustomPrompt="1"/>
          </p:nvPr>
        </p:nvSpPr>
        <p:spPr>
          <a:xfrm>
            <a:off x="252000" y="165600"/>
            <a:ext cx="8639999" cy="203004"/>
          </a:xfrm>
        </p:spPr>
        <p:txBody>
          <a:bodyPr>
            <a:noAutofit/>
          </a:bodyPr>
          <a:lstStyle>
            <a:lvl1pPr marL="0" indent="0">
              <a:buNone/>
              <a:defRPr sz="1300">
                <a:solidFill>
                  <a:schemeClr val="accent6"/>
                </a:solidFill>
              </a:defRPr>
            </a:lvl1pPr>
          </a:lstStyle>
          <a:p>
            <a:pPr lvl="0"/>
            <a:r>
              <a:rPr lang="de-DE" dirty="0"/>
              <a:t>Hier steht die Kapitelüberschrift 13pt</a:t>
            </a:r>
          </a:p>
        </p:txBody>
      </p:sp>
      <p:sp>
        <p:nvSpPr>
          <p:cNvPr id="10" name="Titel">
            <a:extLst>
              <a:ext uri="{FF2B5EF4-FFF2-40B4-BE49-F238E27FC236}">
                <a16:creationId xmlns:a16="http://schemas.microsoft.com/office/drawing/2014/main" id="{604E81BF-E5EA-4A42-846A-6012067B5870}"/>
              </a:ext>
            </a:extLst>
          </p:cNvPr>
          <p:cNvSpPr>
            <a:spLocks noGrp="1"/>
          </p:cNvSpPr>
          <p:nvPr>
            <p:ph type="title" hasCustomPrompt="1"/>
          </p:nvPr>
        </p:nvSpPr>
        <p:spPr>
          <a:xfrm>
            <a:off x="252000" y="476250"/>
            <a:ext cx="8639999" cy="668857"/>
          </a:xfrm>
        </p:spPr>
        <p:txBody>
          <a:bodyPr/>
          <a:lstStyle>
            <a:lvl1pPr>
              <a:defRPr/>
            </a:lvl1pPr>
          </a:lstStyle>
          <a:p>
            <a:r>
              <a:rPr lang="de-DE" dirty="0"/>
              <a:t>Agenda</a:t>
            </a:r>
          </a:p>
        </p:txBody>
      </p:sp>
      <p:sp>
        <p:nvSpPr>
          <p:cNvPr id="2" name="Datumsplatzhalter 1">
            <a:extLst>
              <a:ext uri="{FF2B5EF4-FFF2-40B4-BE49-F238E27FC236}">
                <a16:creationId xmlns:a16="http://schemas.microsoft.com/office/drawing/2014/main" id="{3FE463CF-635E-4D76-85D2-05216052D4BD}"/>
              </a:ext>
            </a:extLst>
          </p:cNvPr>
          <p:cNvSpPr>
            <a:spLocks noGrp="1"/>
          </p:cNvSpPr>
          <p:nvPr>
            <p:ph type="dt" sz="half" idx="15"/>
            <p:custDataLst>
              <p:tags r:id="rId1"/>
            </p:custDataLst>
          </p:nvPr>
        </p:nvSpPr>
        <p:spPr/>
        <p:txBody>
          <a:bodyPr/>
          <a:lstStyle/>
          <a:p>
            <a:r>
              <a:rPr lang="de-DE" smtClean="0"/>
              <a:t>Datum</a:t>
            </a:r>
            <a:endParaRPr lang="de-DE" dirty="0"/>
          </a:p>
        </p:txBody>
      </p:sp>
      <p:sp>
        <p:nvSpPr>
          <p:cNvPr id="4" name="Fußzeilenplatzhalter 3">
            <a:extLst>
              <a:ext uri="{FF2B5EF4-FFF2-40B4-BE49-F238E27FC236}">
                <a16:creationId xmlns:a16="http://schemas.microsoft.com/office/drawing/2014/main" id="{5DCC0F90-5139-40AB-B716-420B51575357}"/>
              </a:ext>
            </a:extLst>
          </p:cNvPr>
          <p:cNvSpPr>
            <a:spLocks noGrp="1"/>
          </p:cNvSpPr>
          <p:nvPr>
            <p:ph type="ftr" sz="quarter" idx="16"/>
          </p:nvPr>
        </p:nvSpPr>
        <p:spPr/>
        <p:txBody>
          <a:bodyPr/>
          <a:lstStyle/>
          <a:p>
            <a:r>
              <a:rPr lang="de-DE" smtClean="0"/>
              <a:t>Kundenname (optional): 9 pt</a:t>
            </a:r>
            <a:endParaRPr lang="de-DE" dirty="0"/>
          </a:p>
        </p:txBody>
      </p:sp>
      <p:sp>
        <p:nvSpPr>
          <p:cNvPr id="5" name="Foliennummernplatzhalter 4">
            <a:extLst>
              <a:ext uri="{FF2B5EF4-FFF2-40B4-BE49-F238E27FC236}">
                <a16:creationId xmlns:a16="http://schemas.microsoft.com/office/drawing/2014/main" id="{1BB2C00D-2709-4C00-BA04-62B93D809A71}"/>
              </a:ext>
            </a:extLst>
          </p:cNvPr>
          <p:cNvSpPr>
            <a:spLocks noGrp="1"/>
          </p:cNvSpPr>
          <p:nvPr>
            <p:ph type="sldNum" sz="quarter" idx="17"/>
          </p:nvPr>
        </p:nvSpPr>
        <p:spPr/>
        <p:txBody>
          <a:bodyPr/>
          <a:lstStyle/>
          <a:p>
            <a:fld id="{48F63A3B-78C7-47BE-AE5E-E10140E04643}" type="slidenum">
              <a:rPr lang="de-DE"/>
              <a:pPr/>
              <a:t>‹Nr.›</a:t>
            </a:fld>
            <a:endParaRPr lang="de-DE" dirty="0"/>
          </a:p>
        </p:txBody>
      </p:sp>
      <p:pic>
        <p:nvPicPr>
          <p:cNvPr id="13" name="MIO_AGENDA_IGNORE_NAVIGATION" descr="Schließen mit einfarbiger Füllung" hidden="1">
            <a:extLst>
              <a:ext uri="{FF2B5EF4-FFF2-40B4-BE49-F238E27FC236}">
                <a16:creationId xmlns:a16="http://schemas.microsoft.com/office/drawing/2014/main" id="{39A81B3D-B060-4DB4-B3C3-F60E2C4D6E29}"/>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856000" y="0"/>
            <a:ext cx="288000" cy="288000"/>
          </a:xfrm>
          <a:prstGeom prst="rect">
            <a:avLst/>
          </a:prstGeom>
        </p:spPr>
      </p:pic>
      <p:pic>
        <p:nvPicPr>
          <p:cNvPr id="15" name="MIO_AGENDA_IGNORE_CHAPTER_REFERENCE" descr="Schließen mit einfarbiger Füllung" hidden="1">
            <a:extLst>
              <a:ext uri="{FF2B5EF4-FFF2-40B4-BE49-F238E27FC236}">
                <a16:creationId xmlns:a16="http://schemas.microsoft.com/office/drawing/2014/main" id="{F657CB5C-8AF3-46ED-BF9C-B387DE08114F}"/>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856000" y="0"/>
            <a:ext cx="288000" cy="288000"/>
          </a:xfrm>
          <a:prstGeom prst="rect">
            <a:avLst/>
          </a:prstGeom>
        </p:spPr>
      </p:pic>
    </p:spTree>
    <p:extLst>
      <p:ext uri="{BB962C8B-B14F-4D97-AF65-F5344CB8AC3E}">
        <p14:creationId xmlns:p14="http://schemas.microsoft.com/office/powerpoint/2010/main" val="4273168816"/>
      </p:ext>
    </p:extLst>
  </p:cSld>
  <p:clrMapOvr>
    <a:masterClrMapping/>
  </p:clrMapOvr>
  <p:hf hdr="0"/>
  <p:extLst>
    <p:ext uri="{DCECCB84-F9BA-43D5-87BE-67443E8EF086}">
      <p15:sldGuideLst xmlns:p15="http://schemas.microsoft.com/office/powerpoint/2012/main">
        <p15:guide id="1" orient="horz" pos="913" userDrawn="1">
          <p15:clr>
            <a:srgbClr val="FBAE40"/>
          </p15:clr>
        </p15:guide>
        <p15:guide id="2" orient="horz" pos="381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attern grau">
    <p:spTree>
      <p:nvGrpSpPr>
        <p:cNvPr id="1" name=""/>
        <p:cNvGrpSpPr/>
        <p:nvPr/>
      </p:nvGrpSpPr>
      <p:grpSpPr>
        <a:xfrm>
          <a:off x="0" y="0"/>
          <a:ext cx="0" cy="0"/>
          <a:chOff x="0" y="0"/>
          <a:chExt cx="0" cy="0"/>
        </a:xfrm>
      </p:grpSpPr>
      <p:pic>
        <p:nvPicPr>
          <p:cNvPr id="17" name="PATTERN">
            <a:extLst>
              <a:ext uri="{FF2B5EF4-FFF2-40B4-BE49-F238E27FC236}">
                <a16:creationId xmlns:a16="http://schemas.microsoft.com/office/drawing/2014/main" id="{5D738054-1A3B-46DB-A4A8-3C55D334054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2000" y="1450800"/>
            <a:ext cx="2698140" cy="4607998"/>
          </a:xfrm>
          <a:prstGeom prst="rect">
            <a:avLst/>
          </a:prstGeom>
        </p:spPr>
      </p:pic>
      <p:sp>
        <p:nvSpPr>
          <p:cNvPr id="14" name="Fussnote/Quelle">
            <a:extLst>
              <a:ext uri="{FF2B5EF4-FFF2-40B4-BE49-F238E27FC236}">
                <a16:creationId xmlns:a16="http://schemas.microsoft.com/office/drawing/2014/main" id="{AC5BA1B7-9130-4D84-8EEB-49AD679C23B2}"/>
              </a:ext>
            </a:extLst>
          </p:cNvPr>
          <p:cNvSpPr>
            <a:spLocks noGrp="1"/>
          </p:cNvSpPr>
          <p:nvPr>
            <p:ph type="body" sz="quarter" idx="14" hasCustomPrompt="1"/>
          </p:nvPr>
        </p:nvSpPr>
        <p:spPr>
          <a:xfrm>
            <a:off x="720000" y="6381750"/>
            <a:ext cx="5760000" cy="302400"/>
          </a:xfrm>
        </p:spPr>
        <p:txBody>
          <a:bodyPr anchor="b"/>
          <a:lstStyle>
            <a:lvl1pPr marL="0" indent="0">
              <a:buNone/>
              <a:defRPr sz="900">
                <a:solidFill>
                  <a:schemeClr val="accent6"/>
                </a:solidFill>
              </a:defRPr>
            </a:lvl1pPr>
          </a:lstStyle>
          <a:p>
            <a:pPr lvl="0"/>
            <a:r>
              <a:rPr lang="de-DE" dirty="0"/>
              <a:t>Fußnote durch Klicken hinzufügen 9pt / Quelle durch Klicken hinzufügen 9pt</a:t>
            </a:r>
          </a:p>
        </p:txBody>
      </p:sp>
      <p:sp>
        <p:nvSpPr>
          <p:cNvPr id="11" name="Textplatzhalter">
            <a:extLst>
              <a:ext uri="{FF2B5EF4-FFF2-40B4-BE49-F238E27FC236}">
                <a16:creationId xmlns:a16="http://schemas.microsoft.com/office/drawing/2014/main" id="{3694A504-622C-4509-957F-3520CD9879BC}"/>
              </a:ext>
            </a:extLst>
          </p:cNvPr>
          <p:cNvSpPr>
            <a:spLocks noGrp="1"/>
          </p:cNvSpPr>
          <p:nvPr>
            <p:ph type="body" sz="quarter" idx="18"/>
          </p:nvPr>
        </p:nvSpPr>
        <p:spPr>
          <a:xfrm>
            <a:off x="3310141" y="1450800"/>
            <a:ext cx="5581859" cy="4608001"/>
          </a:xfrm>
        </p:spPr>
        <p:txBody>
          <a:bodyPr tIns="36000"/>
          <a:lstStyle>
            <a:lvl1pPr marL="216000" indent="-216000">
              <a:spcAft>
                <a:spcPts val="600"/>
              </a:spcAft>
              <a:buFont typeface="+mj-lt"/>
              <a:buAutoNum type="arabicPeriod"/>
              <a:defRPr/>
            </a:lvl1pPr>
            <a:lvl2pPr marL="432000" indent="-216000">
              <a:spcAft>
                <a:spcPts val="600"/>
              </a:spcAft>
              <a:buFont typeface="+mj-lt"/>
              <a:buAutoNum type="arabicPeriod"/>
              <a:defRPr/>
            </a:lvl2pPr>
            <a:lvl3pPr marL="648000" indent="-216000">
              <a:spcAft>
                <a:spcPts val="600"/>
              </a:spcAft>
              <a:buFont typeface="+mj-lt"/>
              <a:buAutoNum type="arabicPeriod"/>
              <a:defRPr/>
            </a:lvl3pPr>
            <a:lvl4pPr marL="864000" indent="-216000">
              <a:spcAft>
                <a:spcPts val="600"/>
              </a:spcAft>
              <a:buFont typeface="+mj-lt"/>
              <a:buAutoNum type="arabicPeriod"/>
              <a:defRPr/>
            </a:lvl4pPr>
            <a:lvl5pPr marL="1080000" indent="-216000">
              <a:spcAft>
                <a:spcPts val="600"/>
              </a:spcAft>
              <a:buFont typeface="+mj-lt"/>
              <a:buAutoNum type="arabicPeriod"/>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Kapitelüberschrift">
            <a:extLst>
              <a:ext uri="{FF2B5EF4-FFF2-40B4-BE49-F238E27FC236}">
                <a16:creationId xmlns:a16="http://schemas.microsoft.com/office/drawing/2014/main" id="{21C7C88D-EA46-472D-9386-813AF99170B9}"/>
              </a:ext>
            </a:extLst>
          </p:cNvPr>
          <p:cNvSpPr>
            <a:spLocks noGrp="1"/>
          </p:cNvSpPr>
          <p:nvPr>
            <p:ph type="body" sz="quarter" idx="13" hasCustomPrompt="1"/>
          </p:nvPr>
        </p:nvSpPr>
        <p:spPr>
          <a:xfrm>
            <a:off x="252000" y="165600"/>
            <a:ext cx="8639999" cy="203004"/>
          </a:xfrm>
        </p:spPr>
        <p:txBody>
          <a:bodyPr>
            <a:noAutofit/>
          </a:bodyPr>
          <a:lstStyle>
            <a:lvl1pPr marL="0" indent="0">
              <a:buNone/>
              <a:defRPr sz="1300">
                <a:solidFill>
                  <a:schemeClr val="accent6"/>
                </a:solidFill>
              </a:defRPr>
            </a:lvl1pPr>
          </a:lstStyle>
          <a:p>
            <a:pPr lvl="0"/>
            <a:r>
              <a:rPr lang="de-DE" dirty="0"/>
              <a:t>Hier steht die Kapitelüberschrift 13pt</a:t>
            </a:r>
          </a:p>
        </p:txBody>
      </p:sp>
      <p:sp>
        <p:nvSpPr>
          <p:cNvPr id="10" name="Titel">
            <a:extLst>
              <a:ext uri="{FF2B5EF4-FFF2-40B4-BE49-F238E27FC236}">
                <a16:creationId xmlns:a16="http://schemas.microsoft.com/office/drawing/2014/main" id="{604E81BF-E5EA-4A42-846A-6012067B5870}"/>
              </a:ext>
            </a:extLst>
          </p:cNvPr>
          <p:cNvSpPr>
            <a:spLocks noGrp="1"/>
          </p:cNvSpPr>
          <p:nvPr>
            <p:ph type="title" hasCustomPrompt="1"/>
          </p:nvPr>
        </p:nvSpPr>
        <p:spPr>
          <a:xfrm>
            <a:off x="252000" y="476250"/>
            <a:ext cx="8639999" cy="668857"/>
          </a:xfrm>
        </p:spPr>
        <p:txBody>
          <a:bodyPr/>
          <a:lstStyle>
            <a:lvl1pPr>
              <a:defRPr/>
            </a:lvl1pPr>
          </a:lstStyle>
          <a:p>
            <a:r>
              <a:rPr lang="de-DE" dirty="0"/>
              <a:t>Agenda</a:t>
            </a:r>
          </a:p>
        </p:txBody>
      </p:sp>
      <p:sp>
        <p:nvSpPr>
          <p:cNvPr id="2" name="Datumsplatzhalter 1">
            <a:extLst>
              <a:ext uri="{FF2B5EF4-FFF2-40B4-BE49-F238E27FC236}">
                <a16:creationId xmlns:a16="http://schemas.microsoft.com/office/drawing/2014/main" id="{3FE463CF-635E-4D76-85D2-05216052D4BD}"/>
              </a:ext>
            </a:extLst>
          </p:cNvPr>
          <p:cNvSpPr>
            <a:spLocks noGrp="1"/>
          </p:cNvSpPr>
          <p:nvPr>
            <p:ph type="dt" sz="half" idx="15"/>
            <p:custDataLst>
              <p:tags r:id="rId1"/>
            </p:custDataLst>
          </p:nvPr>
        </p:nvSpPr>
        <p:spPr/>
        <p:txBody>
          <a:bodyPr/>
          <a:lstStyle/>
          <a:p>
            <a:r>
              <a:rPr lang="de-DE" smtClean="0"/>
              <a:t>Datum</a:t>
            </a:r>
            <a:endParaRPr lang="de-DE" dirty="0"/>
          </a:p>
        </p:txBody>
      </p:sp>
      <p:sp>
        <p:nvSpPr>
          <p:cNvPr id="4" name="Fußzeilenplatzhalter 3">
            <a:extLst>
              <a:ext uri="{FF2B5EF4-FFF2-40B4-BE49-F238E27FC236}">
                <a16:creationId xmlns:a16="http://schemas.microsoft.com/office/drawing/2014/main" id="{5DCC0F90-5139-40AB-B716-420B51575357}"/>
              </a:ext>
            </a:extLst>
          </p:cNvPr>
          <p:cNvSpPr>
            <a:spLocks noGrp="1"/>
          </p:cNvSpPr>
          <p:nvPr>
            <p:ph type="ftr" sz="quarter" idx="16"/>
          </p:nvPr>
        </p:nvSpPr>
        <p:spPr/>
        <p:txBody>
          <a:bodyPr/>
          <a:lstStyle/>
          <a:p>
            <a:r>
              <a:rPr lang="de-DE" smtClean="0"/>
              <a:t>Kundenname (optional): 9 pt</a:t>
            </a:r>
            <a:endParaRPr lang="de-DE" dirty="0"/>
          </a:p>
        </p:txBody>
      </p:sp>
      <p:sp>
        <p:nvSpPr>
          <p:cNvPr id="5" name="Foliennummernplatzhalter 4">
            <a:extLst>
              <a:ext uri="{FF2B5EF4-FFF2-40B4-BE49-F238E27FC236}">
                <a16:creationId xmlns:a16="http://schemas.microsoft.com/office/drawing/2014/main" id="{1BB2C00D-2709-4C00-BA04-62B93D809A71}"/>
              </a:ext>
            </a:extLst>
          </p:cNvPr>
          <p:cNvSpPr>
            <a:spLocks noGrp="1"/>
          </p:cNvSpPr>
          <p:nvPr>
            <p:ph type="sldNum" sz="quarter" idx="17"/>
          </p:nvPr>
        </p:nvSpPr>
        <p:spPr/>
        <p:txBody>
          <a:bodyPr/>
          <a:lstStyle/>
          <a:p>
            <a:fld id="{48F63A3B-78C7-47BE-AE5E-E10140E04643}" type="slidenum">
              <a:rPr lang="de-DE"/>
              <a:pPr/>
              <a:t>‹Nr.›</a:t>
            </a:fld>
            <a:endParaRPr lang="de-DE" dirty="0"/>
          </a:p>
        </p:txBody>
      </p:sp>
      <p:pic>
        <p:nvPicPr>
          <p:cNvPr id="13" name="MIO_AGENDA_IGNORE_NAVIGATION" descr="Schließen mit einfarbiger Füllung" hidden="1">
            <a:extLst>
              <a:ext uri="{FF2B5EF4-FFF2-40B4-BE49-F238E27FC236}">
                <a16:creationId xmlns:a16="http://schemas.microsoft.com/office/drawing/2014/main" id="{39A81B3D-B060-4DB4-B3C3-F60E2C4D6E29}"/>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856000" y="0"/>
            <a:ext cx="288000" cy="288000"/>
          </a:xfrm>
          <a:prstGeom prst="rect">
            <a:avLst/>
          </a:prstGeom>
        </p:spPr>
      </p:pic>
      <p:pic>
        <p:nvPicPr>
          <p:cNvPr id="15" name="MIO_AGENDA_IGNORE_CHAPTER_REFERENCE" descr="Schließen mit einfarbiger Füllung" hidden="1">
            <a:extLst>
              <a:ext uri="{FF2B5EF4-FFF2-40B4-BE49-F238E27FC236}">
                <a16:creationId xmlns:a16="http://schemas.microsoft.com/office/drawing/2014/main" id="{F657CB5C-8AF3-46ED-BF9C-B387DE08114F}"/>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856000" y="0"/>
            <a:ext cx="288000" cy="288000"/>
          </a:xfrm>
          <a:prstGeom prst="rect">
            <a:avLst/>
          </a:prstGeom>
        </p:spPr>
      </p:pic>
    </p:spTree>
    <p:extLst>
      <p:ext uri="{BB962C8B-B14F-4D97-AF65-F5344CB8AC3E}">
        <p14:creationId xmlns:p14="http://schemas.microsoft.com/office/powerpoint/2010/main" val="1202170670"/>
      </p:ext>
    </p:extLst>
  </p:cSld>
  <p:clrMapOvr>
    <a:masterClrMapping/>
  </p:clrMapOvr>
  <p:hf hdr="0"/>
  <p:extLst>
    <p:ext uri="{DCECCB84-F9BA-43D5-87BE-67443E8EF086}">
      <p15:sldGuideLst xmlns:p15="http://schemas.microsoft.com/office/powerpoint/2012/main">
        <p15:guide id="1" orient="horz" pos="913" userDrawn="1">
          <p15:clr>
            <a:srgbClr val="FBAE40"/>
          </p15:clr>
        </p15:guide>
        <p15:guide id="2" orient="horz" pos="381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4" name="Fussnote/Quelle">
            <a:extLst>
              <a:ext uri="{FF2B5EF4-FFF2-40B4-BE49-F238E27FC236}">
                <a16:creationId xmlns:a16="http://schemas.microsoft.com/office/drawing/2014/main" id="{AC5BA1B7-9130-4D84-8EEB-49AD679C23B2}"/>
              </a:ext>
            </a:extLst>
          </p:cNvPr>
          <p:cNvSpPr>
            <a:spLocks noGrp="1"/>
          </p:cNvSpPr>
          <p:nvPr>
            <p:ph type="body" sz="quarter" idx="14" hasCustomPrompt="1"/>
          </p:nvPr>
        </p:nvSpPr>
        <p:spPr>
          <a:xfrm>
            <a:off x="720000" y="6381750"/>
            <a:ext cx="5760000" cy="302400"/>
          </a:xfrm>
        </p:spPr>
        <p:txBody>
          <a:bodyPr anchor="b"/>
          <a:lstStyle>
            <a:lvl1pPr marL="0" indent="0">
              <a:buNone/>
              <a:defRPr sz="900">
                <a:solidFill>
                  <a:schemeClr val="accent6"/>
                </a:solidFill>
              </a:defRPr>
            </a:lvl1pPr>
          </a:lstStyle>
          <a:p>
            <a:pPr lvl="0"/>
            <a:r>
              <a:rPr lang="de-DE" dirty="0"/>
              <a:t>Fußnote durch Klicken hinzufügen 9pt / Quelle durch Klicken hinzufügen 9pt</a:t>
            </a:r>
          </a:p>
        </p:txBody>
      </p:sp>
      <p:sp>
        <p:nvSpPr>
          <p:cNvPr id="3" name="Inhaltsplatzhalte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2" name="Kapitelüberschrift">
            <a:extLst>
              <a:ext uri="{FF2B5EF4-FFF2-40B4-BE49-F238E27FC236}">
                <a16:creationId xmlns:a16="http://schemas.microsoft.com/office/drawing/2014/main" id="{21C7C88D-EA46-472D-9386-813AF99170B9}"/>
              </a:ext>
            </a:extLst>
          </p:cNvPr>
          <p:cNvSpPr>
            <a:spLocks noGrp="1"/>
          </p:cNvSpPr>
          <p:nvPr>
            <p:ph type="body" sz="quarter" idx="13" hasCustomPrompt="1"/>
          </p:nvPr>
        </p:nvSpPr>
        <p:spPr>
          <a:xfrm>
            <a:off x="252000" y="165600"/>
            <a:ext cx="8639999" cy="203004"/>
          </a:xfrm>
        </p:spPr>
        <p:txBody>
          <a:bodyPr>
            <a:noAutofit/>
          </a:bodyPr>
          <a:lstStyle>
            <a:lvl1pPr marL="0" indent="0">
              <a:buNone/>
              <a:defRPr sz="1300">
                <a:solidFill>
                  <a:schemeClr val="accent6"/>
                </a:solidFill>
              </a:defRPr>
            </a:lvl1pPr>
          </a:lstStyle>
          <a:p>
            <a:pPr lvl="0"/>
            <a:r>
              <a:rPr lang="de-DE" dirty="0"/>
              <a:t>Hier steht die Kapitelüberschrift 13pt</a:t>
            </a:r>
          </a:p>
        </p:txBody>
      </p:sp>
      <p:sp>
        <p:nvSpPr>
          <p:cNvPr id="10" name="Titel">
            <a:extLst>
              <a:ext uri="{FF2B5EF4-FFF2-40B4-BE49-F238E27FC236}">
                <a16:creationId xmlns:a16="http://schemas.microsoft.com/office/drawing/2014/main" id="{604E81BF-E5EA-4A42-846A-6012067B5870}"/>
              </a:ext>
            </a:extLst>
          </p:cNvPr>
          <p:cNvSpPr>
            <a:spLocks noGrp="1"/>
          </p:cNvSpPr>
          <p:nvPr>
            <p:ph type="title" hasCustomPrompt="1"/>
          </p:nvPr>
        </p:nvSpPr>
        <p:spPr>
          <a:xfrm>
            <a:off x="252000" y="476250"/>
            <a:ext cx="8639999" cy="668857"/>
          </a:xfrm>
        </p:spPr>
        <p:txBody>
          <a:bodyPr/>
          <a:lstStyle>
            <a:lvl1pPr>
              <a:defRPr/>
            </a:lvl1pPr>
          </a:lstStyle>
          <a:p>
            <a:r>
              <a:rPr lang="de-DE" dirty="0"/>
              <a:t>Hier steht die Seitenüberschrift</a:t>
            </a:r>
            <a:br>
              <a:rPr lang="de-DE" dirty="0"/>
            </a:br>
            <a:r>
              <a:rPr lang="de-DE" dirty="0"/>
              <a:t>Zwei Zeilen möglich 22pt</a:t>
            </a:r>
          </a:p>
        </p:txBody>
      </p:sp>
      <p:sp>
        <p:nvSpPr>
          <p:cNvPr id="7" name="Datumsplatzhalter 6">
            <a:extLst>
              <a:ext uri="{FF2B5EF4-FFF2-40B4-BE49-F238E27FC236}">
                <a16:creationId xmlns:a16="http://schemas.microsoft.com/office/drawing/2014/main" id="{74255E07-70D0-4CAD-A2DE-808DF2182CEF}"/>
              </a:ext>
            </a:extLst>
          </p:cNvPr>
          <p:cNvSpPr>
            <a:spLocks noGrp="1"/>
          </p:cNvSpPr>
          <p:nvPr>
            <p:ph type="dt" sz="half" idx="10"/>
            <p:custDataLst>
              <p:tags r:id="rId1"/>
            </p:custDataLst>
          </p:nvPr>
        </p:nvSpPr>
        <p:spPr/>
        <p:txBody>
          <a:bodyPr/>
          <a:lstStyle/>
          <a:p>
            <a:r>
              <a:rPr lang="de-DE" smtClean="0"/>
              <a:t>Datum</a:t>
            </a:r>
            <a:endParaRPr lang="de-DE" dirty="0"/>
          </a:p>
        </p:txBody>
      </p:sp>
      <p:sp>
        <p:nvSpPr>
          <p:cNvPr id="8" name="Fußzeilenplatzhalter 7">
            <a:extLst>
              <a:ext uri="{FF2B5EF4-FFF2-40B4-BE49-F238E27FC236}">
                <a16:creationId xmlns:a16="http://schemas.microsoft.com/office/drawing/2014/main" id="{EE7B4A77-9F4B-43BC-9F9E-16964B5086B6}"/>
              </a:ext>
            </a:extLst>
          </p:cNvPr>
          <p:cNvSpPr>
            <a:spLocks noGrp="1"/>
          </p:cNvSpPr>
          <p:nvPr>
            <p:ph type="ftr" sz="quarter" idx="11"/>
          </p:nvPr>
        </p:nvSpPr>
        <p:spPr>
          <a:xfrm>
            <a:off x="6659564" y="6381750"/>
            <a:ext cx="1765300" cy="302400"/>
          </a:xfrm>
        </p:spPr>
        <p:txBody>
          <a:bodyPr/>
          <a:lstStyle/>
          <a:p>
            <a:r>
              <a:rPr lang="de-DE" smtClean="0"/>
              <a:t>Kundenname (optional): 9 pt</a:t>
            </a:r>
            <a:endParaRPr lang="de-DE" dirty="0"/>
          </a:p>
        </p:txBody>
      </p:sp>
      <p:sp>
        <p:nvSpPr>
          <p:cNvPr id="9" name="Foliennummernplatzhalter 8">
            <a:extLst>
              <a:ext uri="{FF2B5EF4-FFF2-40B4-BE49-F238E27FC236}">
                <a16:creationId xmlns:a16="http://schemas.microsoft.com/office/drawing/2014/main" id="{70AA9AC8-E715-4757-B92F-E049D8599528}"/>
              </a:ext>
            </a:extLst>
          </p:cNvPr>
          <p:cNvSpPr>
            <a:spLocks noGrp="1"/>
          </p:cNvSpPr>
          <p:nvPr>
            <p:ph type="sldNum" sz="quarter" idx="12"/>
          </p:nvPr>
        </p:nvSpPr>
        <p:spPr/>
        <p:txBody>
          <a:bodyPr/>
          <a:lstStyle/>
          <a:p>
            <a:fld id="{48F63A3B-78C7-47BE-AE5E-E10140E04643}" type="slidenum">
              <a:rPr lang="de-DE"/>
              <a:pPr/>
              <a:t>‹Nr.›</a:t>
            </a:fld>
            <a:endParaRPr lang="de-DE" dirty="0"/>
          </a:p>
        </p:txBody>
      </p:sp>
    </p:spTree>
    <p:extLst>
      <p:ext uri="{BB962C8B-B14F-4D97-AF65-F5344CB8AC3E}">
        <p14:creationId xmlns:p14="http://schemas.microsoft.com/office/powerpoint/2010/main" val="2261921206"/>
      </p:ext>
    </p:extLst>
  </p:cSld>
  <p:clrMapOvr>
    <a:masterClrMapping/>
  </p:clrMapOvr>
  <p:hf hdr="0"/>
  <p:extLst>
    <p:ext uri="{DCECCB84-F9BA-43D5-87BE-67443E8EF086}">
      <p15:sldGuideLst xmlns:p15="http://schemas.microsoft.com/office/powerpoint/2012/main">
        <p15:guide id="1" orient="horz" pos="913" userDrawn="1">
          <p15:clr>
            <a:srgbClr val="FBAE40"/>
          </p15:clr>
        </p15:guide>
        <p15:guide id="2" orient="horz" pos="38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 Inhalt">
    <p:spTree>
      <p:nvGrpSpPr>
        <p:cNvPr id="1" name=""/>
        <p:cNvGrpSpPr/>
        <p:nvPr/>
      </p:nvGrpSpPr>
      <p:grpSpPr>
        <a:xfrm>
          <a:off x="0" y="0"/>
          <a:ext cx="0" cy="0"/>
          <a:chOff x="0" y="0"/>
          <a:chExt cx="0" cy="0"/>
        </a:xfrm>
      </p:grpSpPr>
      <p:sp>
        <p:nvSpPr>
          <p:cNvPr id="14" name="Fussnote/Quelle">
            <a:extLst>
              <a:ext uri="{FF2B5EF4-FFF2-40B4-BE49-F238E27FC236}">
                <a16:creationId xmlns:a16="http://schemas.microsoft.com/office/drawing/2014/main" id="{AC5BA1B7-9130-4D84-8EEB-49AD679C23B2}"/>
              </a:ext>
            </a:extLst>
          </p:cNvPr>
          <p:cNvSpPr>
            <a:spLocks noGrp="1"/>
          </p:cNvSpPr>
          <p:nvPr>
            <p:ph type="body" sz="quarter" idx="14" hasCustomPrompt="1"/>
          </p:nvPr>
        </p:nvSpPr>
        <p:spPr>
          <a:xfrm>
            <a:off x="720000" y="6381750"/>
            <a:ext cx="5760000" cy="302400"/>
          </a:xfrm>
        </p:spPr>
        <p:txBody>
          <a:bodyPr anchor="b"/>
          <a:lstStyle>
            <a:lvl1pPr marL="0" indent="0">
              <a:buNone/>
              <a:defRPr sz="900">
                <a:solidFill>
                  <a:schemeClr val="accent6"/>
                </a:solidFill>
              </a:defRPr>
            </a:lvl1pPr>
          </a:lstStyle>
          <a:p>
            <a:pPr lvl="0"/>
            <a:r>
              <a:rPr lang="de-DE" dirty="0"/>
              <a:t>Fußnote durch Klicken hinzufügen 9pt / Quelle durch Klicken hinzufügen 9pt</a:t>
            </a:r>
          </a:p>
        </p:txBody>
      </p:sp>
      <p:sp>
        <p:nvSpPr>
          <p:cNvPr id="11" name="Inhaltsplatzhalter rechts">
            <a:extLst>
              <a:ext uri="{FF2B5EF4-FFF2-40B4-BE49-F238E27FC236}">
                <a16:creationId xmlns:a16="http://schemas.microsoft.com/office/drawing/2014/main" id="{520D4690-40F2-4152-BB00-EDFCB8528972}"/>
              </a:ext>
            </a:extLst>
          </p:cNvPr>
          <p:cNvSpPr>
            <a:spLocks noGrp="1"/>
          </p:cNvSpPr>
          <p:nvPr>
            <p:ph idx="15"/>
          </p:nvPr>
        </p:nvSpPr>
        <p:spPr>
          <a:xfrm>
            <a:off x="4607999" y="1450800"/>
            <a:ext cx="4284000" cy="46080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Inhaltsplatzhalter links"/>
          <p:cNvSpPr>
            <a:spLocks noGrp="1"/>
          </p:cNvSpPr>
          <p:nvPr>
            <p:ph idx="1"/>
          </p:nvPr>
        </p:nvSpPr>
        <p:spPr>
          <a:xfrm>
            <a:off x="252000" y="1450800"/>
            <a:ext cx="4284000" cy="460800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2" name="Kapitelüberschrift">
            <a:extLst>
              <a:ext uri="{FF2B5EF4-FFF2-40B4-BE49-F238E27FC236}">
                <a16:creationId xmlns:a16="http://schemas.microsoft.com/office/drawing/2014/main" id="{21C7C88D-EA46-472D-9386-813AF99170B9}"/>
              </a:ext>
            </a:extLst>
          </p:cNvPr>
          <p:cNvSpPr>
            <a:spLocks noGrp="1"/>
          </p:cNvSpPr>
          <p:nvPr>
            <p:ph type="body" sz="quarter" idx="13" hasCustomPrompt="1"/>
          </p:nvPr>
        </p:nvSpPr>
        <p:spPr>
          <a:xfrm>
            <a:off x="252000" y="165600"/>
            <a:ext cx="8639999" cy="203004"/>
          </a:xfrm>
        </p:spPr>
        <p:txBody>
          <a:bodyPr>
            <a:noAutofit/>
          </a:bodyPr>
          <a:lstStyle>
            <a:lvl1pPr marL="0" indent="0">
              <a:buNone/>
              <a:defRPr sz="1300">
                <a:solidFill>
                  <a:schemeClr val="accent6"/>
                </a:solidFill>
              </a:defRPr>
            </a:lvl1pPr>
          </a:lstStyle>
          <a:p>
            <a:pPr lvl="0"/>
            <a:r>
              <a:rPr lang="de-DE" dirty="0"/>
              <a:t>Hier steht die Kapitelüberschrift 13pt</a:t>
            </a:r>
          </a:p>
        </p:txBody>
      </p:sp>
      <p:sp>
        <p:nvSpPr>
          <p:cNvPr id="10" name="Titel">
            <a:extLst>
              <a:ext uri="{FF2B5EF4-FFF2-40B4-BE49-F238E27FC236}">
                <a16:creationId xmlns:a16="http://schemas.microsoft.com/office/drawing/2014/main" id="{604E81BF-E5EA-4A42-846A-6012067B5870}"/>
              </a:ext>
            </a:extLst>
          </p:cNvPr>
          <p:cNvSpPr>
            <a:spLocks noGrp="1"/>
          </p:cNvSpPr>
          <p:nvPr>
            <p:ph type="title" hasCustomPrompt="1"/>
          </p:nvPr>
        </p:nvSpPr>
        <p:spPr>
          <a:xfrm>
            <a:off x="252000" y="476250"/>
            <a:ext cx="8639999" cy="668857"/>
          </a:xfrm>
        </p:spPr>
        <p:txBody>
          <a:bodyPr/>
          <a:lstStyle>
            <a:lvl1pPr>
              <a:defRPr/>
            </a:lvl1pPr>
          </a:lstStyle>
          <a:p>
            <a:r>
              <a:rPr lang="de-DE" dirty="0"/>
              <a:t>Hier steht die Seitenüberschrift</a:t>
            </a:r>
            <a:br>
              <a:rPr lang="de-DE" dirty="0"/>
            </a:br>
            <a:r>
              <a:rPr lang="de-DE" dirty="0"/>
              <a:t>Zwei Zeilen möglich 22pt</a:t>
            </a:r>
          </a:p>
        </p:txBody>
      </p:sp>
      <p:sp>
        <p:nvSpPr>
          <p:cNvPr id="7" name="Datumsplatzhalter 6">
            <a:extLst>
              <a:ext uri="{FF2B5EF4-FFF2-40B4-BE49-F238E27FC236}">
                <a16:creationId xmlns:a16="http://schemas.microsoft.com/office/drawing/2014/main" id="{74255E07-70D0-4CAD-A2DE-808DF2182CEF}"/>
              </a:ext>
            </a:extLst>
          </p:cNvPr>
          <p:cNvSpPr>
            <a:spLocks noGrp="1"/>
          </p:cNvSpPr>
          <p:nvPr>
            <p:ph type="dt" sz="half" idx="10"/>
            <p:custDataLst>
              <p:tags r:id="rId1"/>
            </p:custDataLst>
          </p:nvPr>
        </p:nvSpPr>
        <p:spPr/>
        <p:txBody>
          <a:bodyPr/>
          <a:lstStyle/>
          <a:p>
            <a:r>
              <a:rPr lang="de-DE" smtClean="0"/>
              <a:t>Datum</a:t>
            </a:r>
            <a:endParaRPr lang="de-DE" dirty="0"/>
          </a:p>
        </p:txBody>
      </p:sp>
      <p:sp>
        <p:nvSpPr>
          <p:cNvPr id="8" name="Fußzeilenplatzhalter 7">
            <a:extLst>
              <a:ext uri="{FF2B5EF4-FFF2-40B4-BE49-F238E27FC236}">
                <a16:creationId xmlns:a16="http://schemas.microsoft.com/office/drawing/2014/main" id="{EE7B4A77-9F4B-43BC-9F9E-16964B5086B6}"/>
              </a:ext>
            </a:extLst>
          </p:cNvPr>
          <p:cNvSpPr>
            <a:spLocks noGrp="1"/>
          </p:cNvSpPr>
          <p:nvPr>
            <p:ph type="ftr" sz="quarter" idx="11"/>
          </p:nvPr>
        </p:nvSpPr>
        <p:spPr>
          <a:xfrm>
            <a:off x="6659564" y="6381750"/>
            <a:ext cx="1765300" cy="302400"/>
          </a:xfrm>
        </p:spPr>
        <p:txBody>
          <a:bodyPr/>
          <a:lstStyle/>
          <a:p>
            <a:r>
              <a:rPr lang="de-DE" smtClean="0"/>
              <a:t>Kundenname (optional): 9 pt</a:t>
            </a:r>
            <a:endParaRPr lang="de-DE" dirty="0"/>
          </a:p>
        </p:txBody>
      </p:sp>
      <p:sp>
        <p:nvSpPr>
          <p:cNvPr id="9" name="Foliennummernplatzhalter 8">
            <a:extLst>
              <a:ext uri="{FF2B5EF4-FFF2-40B4-BE49-F238E27FC236}">
                <a16:creationId xmlns:a16="http://schemas.microsoft.com/office/drawing/2014/main" id="{70AA9AC8-E715-4757-B92F-E049D8599528}"/>
              </a:ext>
            </a:extLst>
          </p:cNvPr>
          <p:cNvSpPr>
            <a:spLocks noGrp="1"/>
          </p:cNvSpPr>
          <p:nvPr>
            <p:ph type="sldNum" sz="quarter" idx="12"/>
          </p:nvPr>
        </p:nvSpPr>
        <p:spPr/>
        <p:txBody>
          <a:bodyPr/>
          <a:lstStyle/>
          <a:p>
            <a:fld id="{48F63A3B-78C7-47BE-AE5E-E10140E04643}" type="slidenum">
              <a:rPr lang="de-DE"/>
              <a:pPr/>
              <a:t>‹Nr.›</a:t>
            </a:fld>
            <a:endParaRPr lang="de-DE" dirty="0"/>
          </a:p>
        </p:txBody>
      </p:sp>
    </p:spTree>
    <p:extLst>
      <p:ext uri="{BB962C8B-B14F-4D97-AF65-F5344CB8AC3E}">
        <p14:creationId xmlns:p14="http://schemas.microsoft.com/office/powerpoint/2010/main" val="115606845"/>
      </p:ext>
    </p:extLst>
  </p:cSld>
  <p:clrMapOvr>
    <a:masterClrMapping/>
  </p:clrMapOvr>
  <p:hf hdr="0"/>
  <p:extLst>
    <p:ext uri="{DCECCB84-F9BA-43D5-87BE-67443E8EF086}">
      <p15:sldGuideLst xmlns:p15="http://schemas.microsoft.com/office/powerpoint/2012/main">
        <p15:guide id="1" orient="horz" pos="913" userDrawn="1">
          <p15:clr>
            <a:srgbClr val="FBAE40"/>
          </p15:clr>
        </p15:guide>
        <p15:guide id="2" orient="horz" pos="3816" userDrawn="1">
          <p15:clr>
            <a:srgbClr val="FBAE40"/>
          </p15:clr>
        </p15:guide>
        <p15:guide id="3" pos="2903" userDrawn="1">
          <p15:clr>
            <a:srgbClr val="FBAE40"/>
          </p15:clr>
        </p15:guide>
        <p15:guide id="4" pos="285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 Inhalt">
    <p:spTree>
      <p:nvGrpSpPr>
        <p:cNvPr id="1" name=""/>
        <p:cNvGrpSpPr/>
        <p:nvPr/>
      </p:nvGrpSpPr>
      <p:grpSpPr>
        <a:xfrm>
          <a:off x="0" y="0"/>
          <a:ext cx="0" cy="0"/>
          <a:chOff x="0" y="0"/>
          <a:chExt cx="0" cy="0"/>
        </a:xfrm>
      </p:grpSpPr>
      <p:sp>
        <p:nvSpPr>
          <p:cNvPr id="14" name="Fussnote/Quelle">
            <a:extLst>
              <a:ext uri="{FF2B5EF4-FFF2-40B4-BE49-F238E27FC236}">
                <a16:creationId xmlns:a16="http://schemas.microsoft.com/office/drawing/2014/main" id="{AC5BA1B7-9130-4D84-8EEB-49AD679C23B2}"/>
              </a:ext>
            </a:extLst>
          </p:cNvPr>
          <p:cNvSpPr>
            <a:spLocks noGrp="1"/>
          </p:cNvSpPr>
          <p:nvPr>
            <p:ph type="body" sz="quarter" idx="14" hasCustomPrompt="1"/>
          </p:nvPr>
        </p:nvSpPr>
        <p:spPr>
          <a:xfrm>
            <a:off x="720000" y="6381750"/>
            <a:ext cx="5760000" cy="302400"/>
          </a:xfrm>
        </p:spPr>
        <p:txBody>
          <a:bodyPr anchor="b"/>
          <a:lstStyle>
            <a:lvl1pPr marL="0" indent="0">
              <a:buNone/>
              <a:defRPr sz="900">
                <a:solidFill>
                  <a:schemeClr val="accent6"/>
                </a:solidFill>
              </a:defRPr>
            </a:lvl1pPr>
          </a:lstStyle>
          <a:p>
            <a:pPr lvl="0"/>
            <a:r>
              <a:rPr lang="de-DE" dirty="0"/>
              <a:t>Fußnote durch Klicken hinzufügen 9pt / Quelle durch Klicken hinzufügen 9pt</a:t>
            </a:r>
          </a:p>
        </p:txBody>
      </p:sp>
      <p:sp>
        <p:nvSpPr>
          <p:cNvPr id="15" name="Inhaltsplatzhalter rechts unten">
            <a:extLst>
              <a:ext uri="{FF2B5EF4-FFF2-40B4-BE49-F238E27FC236}">
                <a16:creationId xmlns:a16="http://schemas.microsoft.com/office/drawing/2014/main" id="{01514AC8-3FC9-4940-B587-38EF09952756}"/>
              </a:ext>
            </a:extLst>
          </p:cNvPr>
          <p:cNvSpPr>
            <a:spLocks noGrp="1"/>
          </p:cNvSpPr>
          <p:nvPr>
            <p:ph idx="17"/>
          </p:nvPr>
        </p:nvSpPr>
        <p:spPr>
          <a:xfrm>
            <a:off x="4607999" y="3790800"/>
            <a:ext cx="4284000" cy="2268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1" name="Inhaltsplatzhalter rechts oben">
            <a:extLst>
              <a:ext uri="{FF2B5EF4-FFF2-40B4-BE49-F238E27FC236}">
                <a16:creationId xmlns:a16="http://schemas.microsoft.com/office/drawing/2014/main" id="{3E65AA25-FF26-4FB6-A360-76EE08B410D0}"/>
              </a:ext>
            </a:extLst>
          </p:cNvPr>
          <p:cNvSpPr>
            <a:spLocks noGrp="1"/>
          </p:cNvSpPr>
          <p:nvPr>
            <p:ph idx="15"/>
          </p:nvPr>
        </p:nvSpPr>
        <p:spPr>
          <a:xfrm>
            <a:off x="4607999" y="1450800"/>
            <a:ext cx="4284000" cy="2268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Inhaltsplatzhalter links unten">
            <a:extLst>
              <a:ext uri="{FF2B5EF4-FFF2-40B4-BE49-F238E27FC236}">
                <a16:creationId xmlns:a16="http://schemas.microsoft.com/office/drawing/2014/main" id="{DDA7C9E6-BAA1-4774-8A64-EB1160FD9F25}"/>
              </a:ext>
            </a:extLst>
          </p:cNvPr>
          <p:cNvSpPr>
            <a:spLocks noGrp="1"/>
          </p:cNvSpPr>
          <p:nvPr>
            <p:ph idx="16"/>
          </p:nvPr>
        </p:nvSpPr>
        <p:spPr>
          <a:xfrm>
            <a:off x="252000" y="3790800"/>
            <a:ext cx="4284000" cy="2268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3" name="Inhaltsplatzhalter links oben"/>
          <p:cNvSpPr>
            <a:spLocks noGrp="1"/>
          </p:cNvSpPr>
          <p:nvPr>
            <p:ph idx="1"/>
          </p:nvPr>
        </p:nvSpPr>
        <p:spPr>
          <a:xfrm>
            <a:off x="252000" y="1450800"/>
            <a:ext cx="4284000" cy="2268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2" name="Kapitelüberschrift">
            <a:extLst>
              <a:ext uri="{FF2B5EF4-FFF2-40B4-BE49-F238E27FC236}">
                <a16:creationId xmlns:a16="http://schemas.microsoft.com/office/drawing/2014/main" id="{21C7C88D-EA46-472D-9386-813AF99170B9}"/>
              </a:ext>
            </a:extLst>
          </p:cNvPr>
          <p:cNvSpPr>
            <a:spLocks noGrp="1"/>
          </p:cNvSpPr>
          <p:nvPr>
            <p:ph type="body" sz="quarter" idx="13" hasCustomPrompt="1"/>
          </p:nvPr>
        </p:nvSpPr>
        <p:spPr>
          <a:xfrm>
            <a:off x="252000" y="165600"/>
            <a:ext cx="8639999" cy="203004"/>
          </a:xfrm>
        </p:spPr>
        <p:txBody>
          <a:bodyPr>
            <a:noAutofit/>
          </a:bodyPr>
          <a:lstStyle>
            <a:lvl1pPr marL="0" indent="0">
              <a:buNone/>
              <a:defRPr sz="1300">
                <a:solidFill>
                  <a:schemeClr val="accent6"/>
                </a:solidFill>
              </a:defRPr>
            </a:lvl1pPr>
          </a:lstStyle>
          <a:p>
            <a:pPr lvl="0"/>
            <a:r>
              <a:rPr lang="de-DE" dirty="0"/>
              <a:t>Hier steht die Kapitelüberschrift 13pt</a:t>
            </a:r>
          </a:p>
        </p:txBody>
      </p:sp>
      <p:sp>
        <p:nvSpPr>
          <p:cNvPr id="10" name="Titel">
            <a:extLst>
              <a:ext uri="{FF2B5EF4-FFF2-40B4-BE49-F238E27FC236}">
                <a16:creationId xmlns:a16="http://schemas.microsoft.com/office/drawing/2014/main" id="{604E81BF-E5EA-4A42-846A-6012067B5870}"/>
              </a:ext>
            </a:extLst>
          </p:cNvPr>
          <p:cNvSpPr>
            <a:spLocks noGrp="1"/>
          </p:cNvSpPr>
          <p:nvPr>
            <p:ph type="title" hasCustomPrompt="1"/>
          </p:nvPr>
        </p:nvSpPr>
        <p:spPr>
          <a:xfrm>
            <a:off x="252000" y="476250"/>
            <a:ext cx="8639999" cy="668857"/>
          </a:xfrm>
        </p:spPr>
        <p:txBody>
          <a:bodyPr/>
          <a:lstStyle>
            <a:lvl1pPr>
              <a:defRPr/>
            </a:lvl1pPr>
          </a:lstStyle>
          <a:p>
            <a:r>
              <a:rPr lang="de-DE" dirty="0"/>
              <a:t>Hier steht die Seitenüberschrift</a:t>
            </a:r>
            <a:br>
              <a:rPr lang="de-DE" dirty="0"/>
            </a:br>
            <a:r>
              <a:rPr lang="de-DE" dirty="0"/>
              <a:t>Zwei Zeilen möglich 22pt</a:t>
            </a:r>
          </a:p>
        </p:txBody>
      </p:sp>
      <p:sp>
        <p:nvSpPr>
          <p:cNvPr id="7" name="Datumsplatzhalter 6">
            <a:extLst>
              <a:ext uri="{FF2B5EF4-FFF2-40B4-BE49-F238E27FC236}">
                <a16:creationId xmlns:a16="http://schemas.microsoft.com/office/drawing/2014/main" id="{74255E07-70D0-4CAD-A2DE-808DF2182CEF}"/>
              </a:ext>
            </a:extLst>
          </p:cNvPr>
          <p:cNvSpPr>
            <a:spLocks noGrp="1"/>
          </p:cNvSpPr>
          <p:nvPr>
            <p:ph type="dt" sz="half" idx="10"/>
            <p:custDataLst>
              <p:tags r:id="rId1"/>
            </p:custDataLst>
          </p:nvPr>
        </p:nvSpPr>
        <p:spPr/>
        <p:txBody>
          <a:bodyPr/>
          <a:lstStyle/>
          <a:p>
            <a:r>
              <a:rPr lang="de-DE" smtClean="0"/>
              <a:t>Datum</a:t>
            </a:r>
            <a:endParaRPr lang="de-DE" dirty="0"/>
          </a:p>
        </p:txBody>
      </p:sp>
      <p:sp>
        <p:nvSpPr>
          <p:cNvPr id="8" name="Fußzeilenplatzhalter 7">
            <a:extLst>
              <a:ext uri="{FF2B5EF4-FFF2-40B4-BE49-F238E27FC236}">
                <a16:creationId xmlns:a16="http://schemas.microsoft.com/office/drawing/2014/main" id="{EE7B4A77-9F4B-43BC-9F9E-16964B5086B6}"/>
              </a:ext>
            </a:extLst>
          </p:cNvPr>
          <p:cNvSpPr>
            <a:spLocks noGrp="1"/>
          </p:cNvSpPr>
          <p:nvPr>
            <p:ph type="ftr" sz="quarter" idx="11"/>
          </p:nvPr>
        </p:nvSpPr>
        <p:spPr>
          <a:xfrm>
            <a:off x="6659564" y="6381750"/>
            <a:ext cx="1765300" cy="302400"/>
          </a:xfrm>
        </p:spPr>
        <p:txBody>
          <a:bodyPr/>
          <a:lstStyle/>
          <a:p>
            <a:r>
              <a:rPr lang="de-DE" smtClean="0"/>
              <a:t>Kundenname (optional): 9 pt</a:t>
            </a:r>
            <a:endParaRPr lang="de-DE" dirty="0"/>
          </a:p>
        </p:txBody>
      </p:sp>
      <p:sp>
        <p:nvSpPr>
          <p:cNvPr id="9" name="Foliennummernplatzhalter 8">
            <a:extLst>
              <a:ext uri="{FF2B5EF4-FFF2-40B4-BE49-F238E27FC236}">
                <a16:creationId xmlns:a16="http://schemas.microsoft.com/office/drawing/2014/main" id="{70AA9AC8-E715-4757-B92F-E049D8599528}"/>
              </a:ext>
            </a:extLst>
          </p:cNvPr>
          <p:cNvSpPr>
            <a:spLocks noGrp="1"/>
          </p:cNvSpPr>
          <p:nvPr>
            <p:ph type="sldNum" sz="quarter" idx="12"/>
          </p:nvPr>
        </p:nvSpPr>
        <p:spPr/>
        <p:txBody>
          <a:bodyPr/>
          <a:lstStyle/>
          <a:p>
            <a:fld id="{48F63A3B-78C7-47BE-AE5E-E10140E04643}" type="slidenum">
              <a:rPr lang="de-DE"/>
              <a:pPr/>
              <a:t>‹Nr.›</a:t>
            </a:fld>
            <a:endParaRPr lang="de-DE" dirty="0"/>
          </a:p>
        </p:txBody>
      </p:sp>
    </p:spTree>
    <p:extLst>
      <p:ext uri="{BB962C8B-B14F-4D97-AF65-F5344CB8AC3E}">
        <p14:creationId xmlns:p14="http://schemas.microsoft.com/office/powerpoint/2010/main" val="1433481943"/>
      </p:ext>
    </p:extLst>
  </p:cSld>
  <p:clrMapOvr>
    <a:masterClrMapping/>
  </p:clrMapOvr>
  <p:hf hdr="0"/>
  <p:extLst>
    <p:ext uri="{DCECCB84-F9BA-43D5-87BE-67443E8EF086}">
      <p15:sldGuideLst xmlns:p15="http://schemas.microsoft.com/office/powerpoint/2012/main">
        <p15:guide id="1" orient="horz" pos="913" userDrawn="1">
          <p15:clr>
            <a:srgbClr val="FBAE40"/>
          </p15:clr>
        </p15:guide>
        <p15:guide id="2" orient="horz" pos="3816" userDrawn="1">
          <p15:clr>
            <a:srgbClr val="FBAE40"/>
          </p15:clr>
        </p15:guide>
        <p15:guide id="3" pos="2903" userDrawn="1">
          <p15:clr>
            <a:srgbClr val="FBAE40"/>
          </p15:clr>
        </p15:guide>
        <p15:guide id="4" pos="2857" userDrawn="1">
          <p15:clr>
            <a:srgbClr val="FBAE40"/>
          </p15:clr>
        </p15:guide>
        <p15:guide id="5" orient="horz" pos="2387" userDrawn="1">
          <p15:clr>
            <a:srgbClr val="FBAE40"/>
          </p15:clr>
        </p15:guide>
        <p15:guide id="6" orient="horz" pos="23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LINIE grau unten">
            <a:extLst>
              <a:ext uri="{FF2B5EF4-FFF2-40B4-BE49-F238E27FC236}">
                <a16:creationId xmlns:a16="http://schemas.microsoft.com/office/drawing/2014/main" id="{B85CFDED-3FBA-4962-A6A5-9EAA51B9E965}"/>
              </a:ext>
            </a:extLst>
          </p:cNvPr>
          <p:cNvCxnSpPr>
            <a:cxnSpLocks/>
          </p:cNvCxnSpPr>
          <p:nvPr userDrawn="1"/>
        </p:nvCxnSpPr>
        <p:spPr>
          <a:xfrm>
            <a:off x="250825" y="6215759"/>
            <a:ext cx="8639999" cy="0"/>
          </a:xfrm>
          <a:prstGeom prst="line">
            <a:avLst/>
          </a:prstGeom>
          <a:ln w="190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LINIE grau oben">
            <a:extLst>
              <a:ext uri="{FF2B5EF4-FFF2-40B4-BE49-F238E27FC236}">
                <a16:creationId xmlns:a16="http://schemas.microsoft.com/office/drawing/2014/main" id="{D80FA597-56B3-4A1C-A865-0332CD6EB9F3}"/>
              </a:ext>
            </a:extLst>
          </p:cNvPr>
          <p:cNvCxnSpPr>
            <a:cxnSpLocks/>
          </p:cNvCxnSpPr>
          <p:nvPr userDrawn="1"/>
        </p:nvCxnSpPr>
        <p:spPr>
          <a:xfrm>
            <a:off x="250825" y="1295999"/>
            <a:ext cx="8639999" cy="0"/>
          </a:xfrm>
          <a:prstGeom prst="line">
            <a:avLst/>
          </a:prstGeom>
          <a:ln w="19050" cap="rnd">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 name="LOGO" descr="A picture containing text, sign, hand&#10;&#10;Description automatically generated">
            <a:extLst>
              <a:ext uri="{FF2B5EF4-FFF2-40B4-BE49-F238E27FC236}">
                <a16:creationId xmlns:a16="http://schemas.microsoft.com/office/drawing/2014/main" id="{1AE12736-01A7-43D2-BB50-44D7F12DD534}"/>
              </a:ext>
            </a:extLst>
          </p:cNvPr>
          <p:cNvPicPr>
            <a:picLocks noChangeAspect="1"/>
          </p:cNvPicPr>
          <p:nvPr userDrawn="1"/>
        </p:nvPicPr>
        <p:blipFill>
          <a:blip r:embed="rId31" cstate="hqprint">
            <a:extLst>
              <a:ext uri="{28A0092B-C50C-407E-A947-70E740481C1C}">
                <a14:useLocalDpi xmlns:a14="http://schemas.microsoft.com/office/drawing/2010/main" val="0"/>
              </a:ext>
            </a:extLst>
          </a:blip>
          <a:stretch>
            <a:fillRect/>
          </a:stretch>
        </p:blipFill>
        <p:spPr>
          <a:xfrm>
            <a:off x="252000" y="6381750"/>
            <a:ext cx="302400" cy="302400"/>
          </a:xfrm>
          <a:prstGeom prst="rect">
            <a:avLst/>
          </a:prstGeom>
        </p:spPr>
      </p:pic>
      <p:sp>
        <p:nvSpPr>
          <p:cNvPr id="2" name="Title Placeholder 1"/>
          <p:cNvSpPr>
            <a:spLocks noGrp="1"/>
          </p:cNvSpPr>
          <p:nvPr>
            <p:ph type="title"/>
          </p:nvPr>
        </p:nvSpPr>
        <p:spPr>
          <a:xfrm>
            <a:off x="252000" y="476250"/>
            <a:ext cx="8640000" cy="668857"/>
          </a:xfrm>
          <a:prstGeom prst="rect">
            <a:avLst/>
          </a:prstGeom>
        </p:spPr>
        <p:txBody>
          <a:bodyPr vert="horz" lIns="0" tIns="0" rIns="0" bIns="0" rtlCol="0" anchor="b">
            <a:noAutofit/>
          </a:bodyPr>
          <a:lstStyle/>
          <a:p>
            <a:r>
              <a:rPr lang="de-DE" dirty="0"/>
              <a:t>Mastertitelformat bearbeiten</a:t>
            </a:r>
          </a:p>
        </p:txBody>
      </p:sp>
      <p:sp>
        <p:nvSpPr>
          <p:cNvPr id="3" name="Text Placeholder 2"/>
          <p:cNvSpPr>
            <a:spLocks noGrp="1"/>
          </p:cNvSpPr>
          <p:nvPr>
            <p:ph type="body" idx="1"/>
          </p:nvPr>
        </p:nvSpPr>
        <p:spPr>
          <a:xfrm>
            <a:off x="252000" y="1450800"/>
            <a:ext cx="8640000" cy="4608000"/>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e Placeholder 3"/>
          <p:cNvSpPr>
            <a:spLocks noGrp="1"/>
          </p:cNvSpPr>
          <p:nvPr>
            <p:ph type="dt" sz="half" idx="2"/>
            <p:custDataLst>
              <p:tags r:id="rId27"/>
            </p:custDataLst>
          </p:nvPr>
        </p:nvSpPr>
        <p:spPr>
          <a:xfrm>
            <a:off x="9144000" y="6858000"/>
            <a:ext cx="0" cy="0"/>
          </a:xfrm>
          <a:prstGeom prst="rect">
            <a:avLst/>
          </a:prstGeom>
        </p:spPr>
        <p:txBody>
          <a:bodyPr vert="horz" lIns="0" tIns="0" rIns="0" bIns="0" rtlCol="0" anchor="b">
            <a:noAutofit/>
          </a:bodyPr>
          <a:lstStyle>
            <a:lvl1pPr algn="r">
              <a:defRPr sz="100">
                <a:noFill/>
              </a:defRPr>
            </a:lvl1pPr>
          </a:lstStyle>
          <a:p>
            <a:r>
              <a:rPr lang="de-DE" smtClean="0"/>
              <a:t>Datum</a:t>
            </a:r>
            <a:endParaRPr lang="de-DE" dirty="0"/>
          </a:p>
        </p:txBody>
      </p:sp>
      <p:sp>
        <p:nvSpPr>
          <p:cNvPr id="5" name="Footer Placeholder 4"/>
          <p:cNvSpPr>
            <a:spLocks noGrp="1"/>
          </p:cNvSpPr>
          <p:nvPr>
            <p:ph type="ftr" sz="quarter" idx="3"/>
          </p:nvPr>
        </p:nvSpPr>
        <p:spPr>
          <a:xfrm>
            <a:off x="6659563" y="6381750"/>
            <a:ext cx="1765300" cy="302400"/>
          </a:xfrm>
          <a:prstGeom prst="rect">
            <a:avLst/>
          </a:prstGeom>
        </p:spPr>
        <p:txBody>
          <a:bodyPr vert="horz" lIns="0" tIns="0" rIns="0" bIns="0" rtlCol="0" anchor="b">
            <a:noAutofit/>
          </a:bodyPr>
          <a:lstStyle>
            <a:lvl1pPr algn="r">
              <a:defRPr sz="900">
                <a:solidFill>
                  <a:schemeClr val="accent6"/>
                </a:solidFill>
              </a:defRPr>
            </a:lvl1pPr>
          </a:lstStyle>
          <a:p>
            <a:r>
              <a:rPr lang="de-DE" smtClean="0"/>
              <a:t>Kundenname (optional): 9 pt</a:t>
            </a:r>
            <a:endParaRPr lang="de-DE" dirty="0"/>
          </a:p>
        </p:txBody>
      </p:sp>
      <p:sp>
        <p:nvSpPr>
          <p:cNvPr id="6" name="Slide Number Placeholder 5"/>
          <p:cNvSpPr>
            <a:spLocks noGrp="1"/>
          </p:cNvSpPr>
          <p:nvPr>
            <p:ph type="sldNum" sz="quarter" idx="4"/>
          </p:nvPr>
        </p:nvSpPr>
        <p:spPr>
          <a:xfrm>
            <a:off x="8532813" y="6381750"/>
            <a:ext cx="359187" cy="302400"/>
          </a:xfrm>
          <a:prstGeom prst="rect">
            <a:avLst/>
          </a:prstGeom>
        </p:spPr>
        <p:txBody>
          <a:bodyPr vert="horz" lIns="0" tIns="0" rIns="0" bIns="0" rtlCol="0" anchor="b">
            <a:noAutofit/>
          </a:bodyPr>
          <a:lstStyle>
            <a:lvl1pPr algn="r">
              <a:defRPr sz="900">
                <a:solidFill>
                  <a:schemeClr val="accent6"/>
                </a:solidFill>
              </a:defRPr>
            </a:lvl1pPr>
          </a:lstStyle>
          <a:p>
            <a:fld id="{48F63A3B-78C7-47BE-AE5E-E10140E04643}" type="slidenum">
              <a:rPr lang="de-DE"/>
              <a:pPr/>
              <a:t>‹Nr.›</a:t>
            </a:fld>
            <a:endParaRPr lang="de-DE" dirty="0"/>
          </a:p>
        </p:txBody>
      </p:sp>
      <p:sp>
        <p:nvSpPr>
          <p:cNvPr id="15" name="Masterfield_Confidentiality_US" hidden="1">
            <a:extLst>
              <a:ext uri="{FF2B5EF4-FFF2-40B4-BE49-F238E27FC236}">
                <a16:creationId xmlns:a16="http://schemas.microsoft.com/office/drawing/2014/main" id="{CE58815C-A298-4B4A-B9E9-EE6A6F8D62C1}"/>
              </a:ext>
            </a:extLst>
          </p:cNvPr>
          <p:cNvSpPr txBox="1"/>
          <p:nvPr userDrawn="1">
            <p:custDataLst>
              <p:tags r:id="rId28"/>
            </p:custDataLst>
          </p:nvPr>
        </p:nvSpPr>
        <p:spPr>
          <a:xfrm>
            <a:off x="7848000" y="0"/>
            <a:ext cx="1044000" cy="198000"/>
          </a:xfrm>
          <a:prstGeom prst="rect">
            <a:avLst/>
          </a:prstGeom>
          <a:solidFill>
            <a:schemeClr val="accent4"/>
          </a:solidFill>
        </p:spPr>
        <p:txBody>
          <a:bodyPr wrap="square" lIns="0" tIns="0" rIns="0" bIns="0" rtlCol="0" anchor="ctr">
            <a:noAutofit/>
          </a:bodyPr>
          <a:lstStyle/>
          <a:p>
            <a:pPr algn="ctr"/>
            <a:endParaRPr lang="de-DE" sz="900" dirty="0">
              <a:solidFill>
                <a:schemeClr val="bg2"/>
              </a:solidFill>
            </a:endParaRPr>
          </a:p>
        </p:txBody>
      </p:sp>
      <p:sp>
        <p:nvSpPr>
          <p:cNvPr id="16" name="Masterfield_Confidentiality_DE" hidden="1">
            <a:extLst>
              <a:ext uri="{FF2B5EF4-FFF2-40B4-BE49-F238E27FC236}">
                <a16:creationId xmlns:a16="http://schemas.microsoft.com/office/drawing/2014/main" id="{D0DC1466-09FF-498B-9486-EF219D92EE57}"/>
              </a:ext>
            </a:extLst>
          </p:cNvPr>
          <p:cNvSpPr txBox="1"/>
          <p:nvPr userDrawn="1">
            <p:custDataLst>
              <p:tags r:id="rId29"/>
            </p:custDataLst>
          </p:nvPr>
        </p:nvSpPr>
        <p:spPr>
          <a:xfrm>
            <a:off x="7704000" y="0"/>
            <a:ext cx="1188000" cy="198000"/>
          </a:xfrm>
          <a:prstGeom prst="rect">
            <a:avLst/>
          </a:prstGeom>
          <a:solidFill>
            <a:schemeClr val="accent4"/>
          </a:solidFill>
        </p:spPr>
        <p:txBody>
          <a:bodyPr wrap="square" lIns="0" tIns="0" rIns="0" bIns="0" rtlCol="0" anchor="ctr">
            <a:noAutofit/>
          </a:bodyPr>
          <a:lstStyle/>
          <a:p>
            <a:pPr algn="ctr"/>
            <a:endParaRPr lang="de-DE" sz="900" dirty="0">
              <a:solidFill>
                <a:schemeClr val="bg2"/>
              </a:solidFill>
            </a:endParaRPr>
          </a:p>
        </p:txBody>
      </p:sp>
      <p:sp>
        <p:nvSpPr>
          <p:cNvPr id="7" name="empower - DO NOT DELETE!!!" hidden="1">
            <a:extLst>
              <a:ext uri="{FF2B5EF4-FFF2-40B4-BE49-F238E27FC236}">
                <a16:creationId xmlns:a16="http://schemas.microsoft.com/office/drawing/2014/main" id="{D36FF35F-BDE0-47AC-8F99-DB837C354B07}"/>
              </a:ext>
            </a:extLst>
          </p:cNvPr>
          <p:cNvSpPr/>
          <p:nvPr userDrawn="1">
            <p:custDataLst>
              <p:tags r:id="rId30"/>
            </p:custDataLst>
          </p:nvPr>
        </p:nvSpPr>
        <p:spPr>
          <a:xfrm>
            <a:off x="0" y="0"/>
            <a:ext cx="0" cy="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de-DE" sz="1200" dirty="0"/>
          </a:p>
        </p:txBody>
      </p:sp>
    </p:spTree>
    <p:extLst>
      <p:ext uri="{BB962C8B-B14F-4D97-AF65-F5344CB8AC3E}">
        <p14:creationId xmlns:p14="http://schemas.microsoft.com/office/powerpoint/2010/main" val="2862966177"/>
      </p:ext>
    </p:extLst>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52" r:id="rId7"/>
    <p:sldLayoutId id="2147483685"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80" r:id="rId21"/>
    <p:sldLayoutId id="2147483681" r:id="rId22"/>
    <p:sldLayoutId id="2147483682" r:id="rId23"/>
    <p:sldLayoutId id="2147483683" r:id="rId24"/>
    <p:sldLayoutId id="2147483684" r:id="rId25"/>
  </p:sldLayoutIdLst>
  <p:hf hdr="0"/>
  <p:txStyles>
    <p:titleStyle>
      <a:lvl1pPr algn="l" defTabSz="432000" rtl="0" eaLnBrk="1" latinLnBrk="0" hangingPunct="1">
        <a:lnSpc>
          <a:spcPct val="100000"/>
        </a:lnSpc>
        <a:spcBef>
          <a:spcPct val="0"/>
        </a:spcBef>
        <a:buNone/>
        <a:defRPr sz="2200" b="1" kern="1200">
          <a:solidFill>
            <a:schemeClr val="bg2"/>
          </a:solidFill>
          <a:latin typeface="+mj-lt"/>
          <a:ea typeface="+mj-ea"/>
          <a:cs typeface="+mj-cs"/>
        </a:defRPr>
      </a:lvl1pPr>
    </p:titleStyle>
    <p:body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58" userDrawn="1">
          <p15:clr>
            <a:srgbClr val="F26B43"/>
          </p15:clr>
        </p15:guide>
        <p15:guide id="2" pos="5602" userDrawn="1">
          <p15:clr>
            <a:srgbClr val="F26B43"/>
          </p15:clr>
        </p15:guide>
        <p15:guide id="3" orient="horz" pos="300" userDrawn="1">
          <p15:clr>
            <a:srgbClr val="F26B43"/>
          </p15:clr>
        </p15:guide>
        <p15:guide id="4"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notesSlide" Target="../notesSlides/notesSlide10.xml"/><Relationship Id="rId7" Type="http://schemas.openxmlformats.org/officeDocument/2006/relationships/oleObject" Target="file:///\\bhl.zmi\bhldfs\group\0-00152\W&#228;hrungen\DS_Andere%20L&#228;nder.xlsm!Grafiken!%5bDS_Andere%20L&#228;nder.xlsm%5dGrafiken%20Diagramm%2042-2" TargetMode="External"/><Relationship Id="rId2" Type="http://schemas.openxmlformats.org/officeDocument/2006/relationships/slideLayout" Target="../slideLayouts/slideLayout9.xml"/><Relationship Id="rId1" Type="http://schemas.openxmlformats.org/officeDocument/2006/relationships/vmlDrawing" Target="../drawings/vmlDrawing7.vml"/><Relationship Id="rId6" Type="http://schemas.openxmlformats.org/officeDocument/2006/relationships/image" Target="../media/image34.emf"/><Relationship Id="rId5" Type="http://schemas.openxmlformats.org/officeDocument/2006/relationships/oleObject" Target="file:///\\bhl.zmi\bhldfs\group\0-00152\W&#228;hrungen\DS_Andere%20L&#228;nder.xlsm!Grafiken!%5bDS_Andere%20L&#228;nder.xlsm%5dGrafiken%20Diagramm%2031-1"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notesSlide" Target="../notesSlides/notesSlide11.xml"/><Relationship Id="rId7" Type="http://schemas.openxmlformats.org/officeDocument/2006/relationships/oleObject" Target="file:///\\bhl.zmi\bhldfs\group\0-00152\W&#228;hrungen\DS_Andere%20L&#228;nder.xlsm!Grafiken!%5bDS_Andere%20L&#228;nder.xlsm%5dGrafiken%20Diagramm%206" TargetMode="External"/><Relationship Id="rId2" Type="http://schemas.openxmlformats.org/officeDocument/2006/relationships/slideLayout" Target="../slideLayouts/slideLayout9.xml"/><Relationship Id="rId1" Type="http://schemas.openxmlformats.org/officeDocument/2006/relationships/vmlDrawing" Target="../drawings/vmlDrawing8.vml"/><Relationship Id="rId6" Type="http://schemas.openxmlformats.org/officeDocument/2006/relationships/image" Target="../media/image36.emf"/><Relationship Id="rId5" Type="http://schemas.openxmlformats.org/officeDocument/2006/relationships/oleObject" Target="file:///\\bhl.zmi\bhldfs\group\0-00152\W&#228;hrungen\DS_Andere%20L&#228;nder.xlsm!Grafiken!%5bDS_Andere%20L&#228;nder.xlsm%5dGrafiken%20Diagramm%205-8"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notesSlide" Target="../notesSlides/notesSlide12.xml"/><Relationship Id="rId7" Type="http://schemas.openxmlformats.org/officeDocument/2006/relationships/oleObject" Target="file:///\\bhl.zmi\bhldfs\group\0-00152\W&#228;hrungen\DS_Andere%20L&#228;nder.xlsm!Grafiken!%5bDS_Andere%20L&#228;nder.xlsm%5dGrafiken%20Diagramm%208-1" TargetMode="External"/><Relationship Id="rId2" Type="http://schemas.openxmlformats.org/officeDocument/2006/relationships/slideLayout" Target="../slideLayouts/slideLayout9.xml"/><Relationship Id="rId1" Type="http://schemas.openxmlformats.org/officeDocument/2006/relationships/vmlDrawing" Target="../drawings/vmlDrawing9.vml"/><Relationship Id="rId6" Type="http://schemas.openxmlformats.org/officeDocument/2006/relationships/image" Target="../media/image38.emf"/><Relationship Id="rId5" Type="http://schemas.openxmlformats.org/officeDocument/2006/relationships/oleObject" Target="file:///\\bhl.zmi\bhldfs\group\0-00152\W&#228;hrungen\DS_Andere%20L&#228;nder.xlsm!Grafiken!%5bDS_Andere%20L&#228;nder.xlsm%5dGrafiken%20Diagramm%207-2" TargetMode="Externa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notesSlide" Target="../notesSlides/notesSlide13.xml"/><Relationship Id="rId7" Type="http://schemas.openxmlformats.org/officeDocument/2006/relationships/oleObject" Target="file:///\\bhl.zmi\bhldfs\group\0-00152\W&#228;hrungen\DS_Andere%20L&#228;nder.xlsm!Grafiken!%5bDS_Andere%20L&#228;nder.xlsm%5dGrafiken%20Diagramm%205-9" TargetMode="External"/><Relationship Id="rId2" Type="http://schemas.openxmlformats.org/officeDocument/2006/relationships/slideLayout" Target="../slideLayouts/slideLayout9.xml"/><Relationship Id="rId1" Type="http://schemas.openxmlformats.org/officeDocument/2006/relationships/vmlDrawing" Target="../drawings/vmlDrawing10.vml"/><Relationship Id="rId6" Type="http://schemas.openxmlformats.org/officeDocument/2006/relationships/image" Target="../media/image40.emf"/><Relationship Id="rId5" Type="http://schemas.openxmlformats.org/officeDocument/2006/relationships/oleObject" Target="file:///\\bhl.zmi\bhldfs\group\0-00152\W&#228;hrungen\DS_Andere%20L&#228;nder.xlsm!Grafiken!%5bDS_Andere%20L&#228;nder.xlsm%5dGrafiken%20Diagramm%2026"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14.xml"/><Relationship Id="rId7" Type="http://schemas.openxmlformats.org/officeDocument/2006/relationships/oleObject" Target="file:///\\bhl.zmi\bhldfs\group\0-00152\W&#228;hrungen\DS_Andere%20L&#228;nder.xlsm!Grafiken!%5bDS_Andere%20L&#228;nder.xlsm%5dGrafiken%20Diagramm%2028-2" TargetMode="External"/><Relationship Id="rId2" Type="http://schemas.openxmlformats.org/officeDocument/2006/relationships/slideLayout" Target="../slideLayouts/slideLayout9.xml"/><Relationship Id="rId1" Type="http://schemas.openxmlformats.org/officeDocument/2006/relationships/vmlDrawing" Target="../drawings/vmlDrawing11.vml"/><Relationship Id="rId6" Type="http://schemas.openxmlformats.org/officeDocument/2006/relationships/image" Target="../media/image42.emf"/><Relationship Id="rId5" Type="http://schemas.openxmlformats.org/officeDocument/2006/relationships/oleObject" Target="file:///\\bhl.zmi\bhldfs\group\0-00152\W&#228;hrungen\DS_Andere%20L&#228;nder.xlsm!Grafiken!%5bDS_Andere%20L&#228;nder.xlsm%5dGrafiken%20Diagramm%2027"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notesSlide" Target="../notesSlides/notesSlide15.xml"/><Relationship Id="rId7" Type="http://schemas.openxmlformats.org/officeDocument/2006/relationships/oleObject" Target="file:///\\bhl.zmi\bhldfs\group\0-00152\W&#228;hrungen\DS_Andere%20L&#228;nder.xlsm!Grafiken!%5bDS_Andere%20L&#228;nder.xlsm%5dGrafiken%20Diagramm%20151" TargetMode="External"/><Relationship Id="rId2" Type="http://schemas.openxmlformats.org/officeDocument/2006/relationships/slideLayout" Target="../slideLayouts/slideLayout9.xml"/><Relationship Id="rId1" Type="http://schemas.openxmlformats.org/officeDocument/2006/relationships/vmlDrawing" Target="../drawings/vmlDrawing12.vml"/><Relationship Id="rId6" Type="http://schemas.openxmlformats.org/officeDocument/2006/relationships/image" Target="../media/image44.emf"/><Relationship Id="rId5" Type="http://schemas.openxmlformats.org/officeDocument/2006/relationships/oleObject" Target="file:///\\bhl.zmi\bhldfs\group\0-00152\W&#228;hrungen\DS_Andere%20L&#228;nder.xlsm!Grafiken!%5bDS_Andere%20L&#228;nder.xlsm%5dGrafiken%20Diagramm%2047"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notesSlide" Target="../notesSlides/notesSlide16.xml"/><Relationship Id="rId7" Type="http://schemas.openxmlformats.org/officeDocument/2006/relationships/oleObject" Target="file:///\\bhl.zmi\bhldfs\group\0-00152\W&#228;hrungen\DS_Andere%20L&#228;nder.xlsm!Grafiken!%5bDS_Andere%20L&#228;nder.xlsm%5dGrafiken%20Diagramm%2029" TargetMode="External"/><Relationship Id="rId2" Type="http://schemas.openxmlformats.org/officeDocument/2006/relationships/slideLayout" Target="../slideLayouts/slideLayout9.xml"/><Relationship Id="rId1" Type="http://schemas.openxmlformats.org/officeDocument/2006/relationships/vmlDrawing" Target="../drawings/vmlDrawing13.vml"/><Relationship Id="rId6" Type="http://schemas.openxmlformats.org/officeDocument/2006/relationships/image" Target="../media/image46.emf"/><Relationship Id="rId5" Type="http://schemas.openxmlformats.org/officeDocument/2006/relationships/oleObject" Target="file:///\\bhl.zmi\bhldfs\group\0-00152\W&#228;hrungen\DS_Andere%20L&#228;nder.xlsm!Grafiken!%5bDS_Andere%20L&#228;nder.xlsm%5dGrafiken%20Diagramm%2046-1" TargetMode="Externa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notesSlide" Target="../notesSlides/notesSlide17.xml"/><Relationship Id="rId7" Type="http://schemas.openxmlformats.org/officeDocument/2006/relationships/oleObject" Target="file:///\\bhl.zmi\bhldfs\group\0-00152\W&#228;hrungen\DS_Andere%20L&#228;nder.xlsm!Grafiken!%5bDS_Andere%20L&#228;nder.xlsm%5dGrafiken%20Diagramm%2063" TargetMode="External"/><Relationship Id="rId2" Type="http://schemas.openxmlformats.org/officeDocument/2006/relationships/slideLayout" Target="../slideLayouts/slideLayout9.xml"/><Relationship Id="rId1" Type="http://schemas.openxmlformats.org/officeDocument/2006/relationships/vmlDrawing" Target="../drawings/vmlDrawing14.vml"/><Relationship Id="rId6" Type="http://schemas.openxmlformats.org/officeDocument/2006/relationships/image" Target="../media/image48.emf"/><Relationship Id="rId5" Type="http://schemas.openxmlformats.org/officeDocument/2006/relationships/oleObject" Target="file:///\\bhl.zmi\bhldfs\group\0-00152\W&#228;hrungen\DS_Andere%20L&#228;nder.xlsm!Grafiken!%5bDS_Andere%20L&#228;nder.xlsm%5dGrafiken%20Diagramm%205-11"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8.xml"/><Relationship Id="rId7" Type="http://schemas.openxmlformats.org/officeDocument/2006/relationships/oleObject" Target="file:///\\bhl.zmi\bhldfs\group\0-00152\W&#228;hrungen\DS_Andere%20L&#228;nder.xlsm!Grafiken!%5bDS_Andere%20L&#228;nder.xlsm%5dGrafiken%20Diagramm%2065-2" TargetMode="External"/><Relationship Id="rId2" Type="http://schemas.openxmlformats.org/officeDocument/2006/relationships/slideLayout" Target="../slideLayouts/slideLayout9.xml"/><Relationship Id="rId1" Type="http://schemas.openxmlformats.org/officeDocument/2006/relationships/vmlDrawing" Target="../drawings/vmlDrawing15.vml"/><Relationship Id="rId6" Type="http://schemas.openxmlformats.org/officeDocument/2006/relationships/image" Target="../media/image50.emf"/><Relationship Id="rId5" Type="http://schemas.openxmlformats.org/officeDocument/2006/relationships/oleObject" Target="file:///\\bhl.zmi\bhldfs\group\0-00152\W&#228;hrungen\DS_Andere%20L&#228;nder.xlsm!Grafiken!%5bDS_Andere%20L&#228;nder.xlsm%5dGrafiken%20Diagramm%2064"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oleObject" Target="file:///\\bhl.zmi\bhldfs\group\0-00152\W&#228;hrungen\DS_Andere%20L&#228;nder.xlsm!Kleine%20Grafiken!%5bDS_Andere%20L&#228;nder.xlsm%5dKleine%20Grafiken%20Diagramm%2016" TargetMode="External"/><Relationship Id="rId3" Type="http://schemas.openxmlformats.org/officeDocument/2006/relationships/notesSlide" Target="../notesSlides/notesSlide19.xml"/><Relationship Id="rId7" Type="http://schemas.openxmlformats.org/officeDocument/2006/relationships/oleObject" Target="file:///\\bhl.zmi\bhldfs\group\0-00152\W&#228;hrungen\DS_Andere%20L&#228;nder.xlsm!Kleine%20Grafiken!%5bDS_Andere%20L&#228;nder.xlsm%5dKleine%20Grafiken%20Diagramm%2024" TargetMode="External"/><Relationship Id="rId12" Type="http://schemas.openxmlformats.org/officeDocument/2006/relationships/image" Target="../media/image54.emf"/><Relationship Id="rId2" Type="http://schemas.openxmlformats.org/officeDocument/2006/relationships/slideLayout" Target="../slideLayouts/slideLayout9.xml"/><Relationship Id="rId1" Type="http://schemas.openxmlformats.org/officeDocument/2006/relationships/vmlDrawing" Target="../drawings/vmlDrawing16.vml"/><Relationship Id="rId6" Type="http://schemas.openxmlformats.org/officeDocument/2006/relationships/image" Target="../media/image58.jpeg"/><Relationship Id="rId11" Type="http://schemas.openxmlformats.org/officeDocument/2006/relationships/oleObject" Target="file:///\\bhl.zmi\bhldfs\group\0-00152\W&#228;hrungen\DS_Andere%20L&#228;nder.xlsm!Kleine%20Grafiken!%5bDS_Andere%20L&#228;nder.xlsm%5dKleine%20Grafiken%20Diagramm%2022" TargetMode="External"/><Relationship Id="rId5" Type="http://schemas.openxmlformats.org/officeDocument/2006/relationships/image" Target="../media/image57.jpeg"/><Relationship Id="rId10" Type="http://schemas.openxmlformats.org/officeDocument/2006/relationships/image" Target="../media/image53.emf"/><Relationship Id="rId4" Type="http://schemas.openxmlformats.org/officeDocument/2006/relationships/image" Target="../media/image56.png"/><Relationship Id="rId9" Type="http://schemas.openxmlformats.org/officeDocument/2006/relationships/oleObject" Target="file:///\\bhl.zmi\bhldfs\group\0-00152\W&#228;hrungen\DS_Andere%20L&#228;nder.xlsm!Kleine%20Grafiken!%5bDS_Andere%20L&#228;nder.xlsm%5dKleine%20Grafiken%20Diagramm%2021" TargetMode="External"/><Relationship Id="rId14" Type="http://schemas.openxmlformats.org/officeDocument/2006/relationships/image" Target="../media/image55.emf"/></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20.xml.rels><?xml version="1.0" encoding="UTF-8" standalone="yes"?>
<Relationships xmlns="http://schemas.openxmlformats.org/package/2006/relationships"><Relationship Id="rId8" Type="http://schemas.openxmlformats.org/officeDocument/2006/relationships/image" Target="../media/image59.emf"/><Relationship Id="rId13" Type="http://schemas.openxmlformats.org/officeDocument/2006/relationships/oleObject" Target="file:///\\bhl.zmi\bhldfs\group\0-00152\W&#228;hrungen\DS_Andere%20L&#228;nder.xlsm!Kleine%20Grafiken!%5bDS_Andere%20L&#228;nder.xlsm%5dKleine%20Grafiken%20Diagramm%2028" TargetMode="External"/><Relationship Id="rId3" Type="http://schemas.openxmlformats.org/officeDocument/2006/relationships/notesSlide" Target="../notesSlides/notesSlide20.xml"/><Relationship Id="rId7" Type="http://schemas.openxmlformats.org/officeDocument/2006/relationships/oleObject" Target="file:///\\bhl.zmi\bhldfs\group\0-00152\W&#228;hrungen\DS_Andere%20L&#228;nder.xlsm!Kleine%20Grafiken!%5bDS_Andere%20L&#228;nder.xlsm%5dKleine%20Grafiken%20Diagramm%2025" TargetMode="External"/><Relationship Id="rId12" Type="http://schemas.openxmlformats.org/officeDocument/2006/relationships/image" Target="../media/image61.emf"/><Relationship Id="rId2" Type="http://schemas.openxmlformats.org/officeDocument/2006/relationships/slideLayout" Target="../slideLayouts/slideLayout9.xml"/><Relationship Id="rId1" Type="http://schemas.openxmlformats.org/officeDocument/2006/relationships/vmlDrawing" Target="../drawings/vmlDrawing17.vml"/><Relationship Id="rId6" Type="http://schemas.openxmlformats.org/officeDocument/2006/relationships/image" Target="../media/image65.png"/><Relationship Id="rId11" Type="http://schemas.openxmlformats.org/officeDocument/2006/relationships/oleObject" Target="file:///\\bhl.zmi\bhldfs\group\0-00152\W&#228;hrungen\DS_Andere%20L&#228;nder.xlsm!Kleine%20Grafiken!%5bDS_Andere%20L&#228;nder.xlsm%5dKleine%20Grafiken%20Diagramm%2026" TargetMode="External"/><Relationship Id="rId5" Type="http://schemas.openxmlformats.org/officeDocument/2006/relationships/image" Target="../media/image64.png"/><Relationship Id="rId10" Type="http://schemas.openxmlformats.org/officeDocument/2006/relationships/image" Target="../media/image60.emf"/><Relationship Id="rId4" Type="http://schemas.openxmlformats.org/officeDocument/2006/relationships/image" Target="../media/image63.jpeg"/><Relationship Id="rId9" Type="http://schemas.openxmlformats.org/officeDocument/2006/relationships/oleObject" Target="file:///\\bhl.zmi\bhldfs\group\0-00152\W&#228;hrungen\DS_Andere%20L&#228;nder.xlsm!Kleine%20Grafiken!%5bDS_Andere%20L&#228;nder.xlsm%5dKleine%20Grafiken%20Diagramm%2023" TargetMode="External"/><Relationship Id="rId14" Type="http://schemas.openxmlformats.org/officeDocument/2006/relationships/image" Target="../media/image62.emf"/></Relationships>
</file>

<file path=ppt/slides/_rels/slide21.xml.rels><?xml version="1.0" encoding="UTF-8" standalone="yes"?>
<Relationships xmlns="http://schemas.openxmlformats.org/package/2006/relationships"><Relationship Id="rId8" Type="http://schemas.openxmlformats.org/officeDocument/2006/relationships/oleObject" Target="file:///\\bhl.zmi\bhldfs\group\0-00152\W&#228;hrungen\DS_Andere%20L&#228;nder.xlsm!Kleine%20Grafiken!%5bDS_Andere%20L&#228;nder.xlsm%5dKleine%20Grafiken%20Diagramm%2037" TargetMode="External"/><Relationship Id="rId13" Type="http://schemas.openxmlformats.org/officeDocument/2006/relationships/image" Target="../media/image68.emf"/><Relationship Id="rId3" Type="http://schemas.openxmlformats.org/officeDocument/2006/relationships/notesSlide" Target="../notesSlides/notesSlide21.xml"/><Relationship Id="rId7" Type="http://schemas.openxmlformats.org/officeDocument/2006/relationships/image" Target="../media/image73.png"/><Relationship Id="rId12" Type="http://schemas.openxmlformats.org/officeDocument/2006/relationships/oleObject" Target="file:///\\bhl.zmi\bhldfs\group\0-00152\W&#228;hrungen\DS_Andere%20L&#228;nder.xlsm!Kleine%20Grafiken!%5bDS_Andere%20L&#228;nder.xlsm%5dKleine%20Grafiken%20Diagramm%2039" TargetMode="External"/><Relationship Id="rId2" Type="http://schemas.openxmlformats.org/officeDocument/2006/relationships/slideLayout" Target="../slideLayouts/slideLayout9.xml"/><Relationship Id="rId1" Type="http://schemas.openxmlformats.org/officeDocument/2006/relationships/vmlDrawing" Target="../drawings/vmlDrawing18.vml"/><Relationship Id="rId6" Type="http://schemas.openxmlformats.org/officeDocument/2006/relationships/image" Target="../media/image72.jpeg"/><Relationship Id="rId11" Type="http://schemas.openxmlformats.org/officeDocument/2006/relationships/image" Target="../media/image67.emf"/><Relationship Id="rId5" Type="http://schemas.openxmlformats.org/officeDocument/2006/relationships/image" Target="../media/image71.png"/><Relationship Id="rId15" Type="http://schemas.openxmlformats.org/officeDocument/2006/relationships/image" Target="../media/image69.emf"/><Relationship Id="rId10" Type="http://schemas.openxmlformats.org/officeDocument/2006/relationships/oleObject" Target="file:///\\bhl.zmi\bhldfs\group\0-00152\W&#228;hrungen\DS_Andere%20L&#228;nder.xlsm!Kleine%20Grafiken!%5bDS_Andere%20L&#228;nder.xlsm%5dKleine%20Grafiken%20Diagramm%2038" TargetMode="External"/><Relationship Id="rId4" Type="http://schemas.openxmlformats.org/officeDocument/2006/relationships/image" Target="../media/image70.png"/><Relationship Id="rId9" Type="http://schemas.openxmlformats.org/officeDocument/2006/relationships/image" Target="../media/image66.emf"/><Relationship Id="rId14" Type="http://schemas.openxmlformats.org/officeDocument/2006/relationships/oleObject" Target="file:///\\bhl.zmi\bhldfs\group\0-00152\W&#228;hrungen\DS_Andere%20L&#228;nder.xlsm!Kleine%20Grafiken!%5bDS_Andere%20L&#228;nder.xlsm%5dKleine%20Grafiken%20Diagramm%2020" TargetMode="External"/></Relationships>
</file>

<file path=ppt/slides/_rels/slide22.xml.rels><?xml version="1.0" encoding="UTF-8" standalone="yes"?>
<Relationships xmlns="http://schemas.openxmlformats.org/package/2006/relationships"><Relationship Id="rId8" Type="http://schemas.openxmlformats.org/officeDocument/2006/relationships/oleObject" Target="file:///\\bhl.zmi\bhldfs\group\0-00152\W&#228;hrungen\DS_Andere%20L&#228;nder.xlsm!Kleine%20Grafiken!%5bDS_Andere%20L&#228;nder.xlsm%5dKleine%20Grafiken%20Diagramm%2033" TargetMode="External"/><Relationship Id="rId13" Type="http://schemas.openxmlformats.org/officeDocument/2006/relationships/image" Target="../media/image76.emf"/><Relationship Id="rId3" Type="http://schemas.openxmlformats.org/officeDocument/2006/relationships/notesSlide" Target="../notesSlides/notesSlide22.xml"/><Relationship Id="rId7" Type="http://schemas.openxmlformats.org/officeDocument/2006/relationships/image" Target="../media/image81.png"/><Relationship Id="rId12" Type="http://schemas.openxmlformats.org/officeDocument/2006/relationships/oleObject" Target="file:///\\bhl.zmi\bhldfs\group\0-00152\W&#228;hrungen\DS_Andere%20L&#228;nder.xlsm!Kleine%20Grafiken!%5bDS_Andere%20L&#228;nder.xlsm%5dKleine%20Grafiken%20Diagramm%2035" TargetMode="External"/><Relationship Id="rId2" Type="http://schemas.openxmlformats.org/officeDocument/2006/relationships/slideLayout" Target="../slideLayouts/slideLayout9.xml"/><Relationship Id="rId1" Type="http://schemas.openxmlformats.org/officeDocument/2006/relationships/vmlDrawing" Target="../drawings/vmlDrawing19.vml"/><Relationship Id="rId6" Type="http://schemas.openxmlformats.org/officeDocument/2006/relationships/image" Target="../media/image80.png"/><Relationship Id="rId11" Type="http://schemas.openxmlformats.org/officeDocument/2006/relationships/image" Target="../media/image75.emf"/><Relationship Id="rId5" Type="http://schemas.openxmlformats.org/officeDocument/2006/relationships/image" Target="../media/image79.jpeg"/><Relationship Id="rId15" Type="http://schemas.openxmlformats.org/officeDocument/2006/relationships/image" Target="../media/image77.emf"/><Relationship Id="rId10" Type="http://schemas.openxmlformats.org/officeDocument/2006/relationships/oleObject" Target="file:///\\bhl.zmi\bhldfs\group\0-00152\W&#228;hrungen\DS_Andere%20L&#228;nder.xlsm!Kleine%20Grafiken!%5bDS_Andere%20L&#228;nder.xlsm%5dKleine%20Grafiken%20Diagramm%2032" TargetMode="External"/><Relationship Id="rId4" Type="http://schemas.openxmlformats.org/officeDocument/2006/relationships/image" Target="../media/image78.jpeg"/><Relationship Id="rId9" Type="http://schemas.openxmlformats.org/officeDocument/2006/relationships/image" Target="../media/image74.emf"/><Relationship Id="rId14" Type="http://schemas.openxmlformats.org/officeDocument/2006/relationships/oleObject" Target="file:///\\bhl.zmi\bhldfs\group\0-00152\W&#228;hrungen\DS_Andere%20L&#228;nder.xlsm!Kleine%20Grafiken!%5bDS_Andere%20L&#228;nder.xlsm%5dKleine%20Grafiken%20Diagramm%2036"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vmlDrawing" Target="../drawings/vmlDrawing20.vml"/><Relationship Id="rId5" Type="http://schemas.openxmlformats.org/officeDocument/2006/relationships/image" Target="../media/image82.emf"/><Relationship Id="rId4" Type="http://schemas.openxmlformats.org/officeDocument/2006/relationships/oleObject" Target="file:///\\bhl.zmi\bhldfs\group\0-00152\C_Sonstiges\Finanzmarktdaten_&#220;berblick.xlsm!W&#228;hrungskompass%20Zins-BIP_HAL!Z43S13:Z54S24"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1.xml"/><Relationship Id="rId1" Type="http://schemas.openxmlformats.org/officeDocument/2006/relationships/vmlDrawing" Target="../drawings/vmlDrawing21.vml"/><Relationship Id="rId5" Type="http://schemas.openxmlformats.org/officeDocument/2006/relationships/image" Target="../media/image83.emf"/><Relationship Id="rId4" Type="http://schemas.openxmlformats.org/officeDocument/2006/relationships/oleObject" Target="file:///\\bhl.zmi\bhldfs\group\0-00152\C_Sonstiges\Finanzmarktdaten_&#220;berblick.xlsm!W&#228;hrungskompass%20Zins-BIP_HAL!Z6S2:Z20S12"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vmlDrawing" Target="../drawings/vmlDrawing22.vml"/><Relationship Id="rId5" Type="http://schemas.openxmlformats.org/officeDocument/2006/relationships/image" Target="../media/image84.emf"/><Relationship Id="rId4" Type="http://schemas.openxmlformats.org/officeDocument/2006/relationships/oleObject" Target="file:///\\bhl.zmi\bhldfs\group\0-00152\W&#228;hrungen\DS_Andere%20L&#228;nder.xlsm!&#220;bersicht%20Leitzinsen!Z4S2:Z25S13"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1.xml"/><Relationship Id="rId1" Type="http://schemas.openxmlformats.org/officeDocument/2006/relationships/vmlDrawing" Target="../drawings/vmlDrawing23.vml"/><Relationship Id="rId5" Type="http://schemas.openxmlformats.org/officeDocument/2006/relationships/image" Target="../media/image85.emf"/><Relationship Id="rId4" Type="http://schemas.openxmlformats.org/officeDocument/2006/relationships/oleObject" Target="file:///\\bhl.zmi\bhldfs\group\0-00152\B_Pr&#228;sentationen\Glossar_Pr&#228;sentationen.xlsx!Abk&#252;rzungen%20W&#228;hrungskomp!Z4S2:Z27S8"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1.xml"/><Relationship Id="rId1" Type="http://schemas.openxmlformats.org/officeDocument/2006/relationships/vmlDrawing" Target="../drawings/vmlDrawing24.vml"/><Relationship Id="rId5" Type="http://schemas.openxmlformats.org/officeDocument/2006/relationships/image" Target="../media/image86.emf"/><Relationship Id="rId4" Type="http://schemas.openxmlformats.org/officeDocument/2006/relationships/oleObject" Target="file:///\\bhl.zmi\bhldfs\group\0-00152\B_Pr&#228;sentationen\Glossar_Pr&#228;sentationen.xlsx!Begriffe%20W&#228;hrungskomp_Seite%201%20!Z4S2:Z20S4"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1.xml"/><Relationship Id="rId1" Type="http://schemas.openxmlformats.org/officeDocument/2006/relationships/vmlDrawing" Target="../drawings/vmlDrawing25.vml"/><Relationship Id="rId5" Type="http://schemas.openxmlformats.org/officeDocument/2006/relationships/image" Target="../media/image87.emf"/><Relationship Id="rId4" Type="http://schemas.openxmlformats.org/officeDocument/2006/relationships/oleObject" Target="file:///\\bhl.zmi\bhldfs\group\0-00152\B_Pr&#228;sentationen\Glossar_Pr&#228;sentationen.xlsx!Begriffe%20W&#228;hrungskomp_Seite%202!Z4S2:Z19S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90.jpeg"/><Relationship Id="rId4" Type="http://schemas.openxmlformats.org/officeDocument/2006/relationships/image" Target="../media/image8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4.emf"/><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oleObject" Target="file:///\\bhl.zmi\bhldfs\group\0-00152\W&#228;hrungen\DS_Performance.xlsm!Grafiken!%5bDS_Performance.xlsm%5dGrafiken%20Diagramm%2011" TargetMode="External"/><Relationship Id="rId5" Type="http://schemas.openxmlformats.org/officeDocument/2006/relationships/image" Target="../media/image23.emf"/><Relationship Id="rId4" Type="http://schemas.openxmlformats.org/officeDocument/2006/relationships/oleObject" Target="file:///\\bhl.zmi\bhldfs\group\0-00152\W&#228;hrungen\DS_Performance.xlsm!Grafiken!%5bDS_Performance.xlsm%5dGrafiken%20Diagramm%2017"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file:///\\bhl.zmi\bhldfs\group\0-00152\C_Sonstiges\Finanzmarktdaten_&#220;berblick.xlsm!W&#228;hrungskompass%20FX-Tabelle_HAL!Z3S1:Z16S8"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notesSlide" Target="../notesSlides/notesSlide6.xml"/><Relationship Id="rId7" Type="http://schemas.openxmlformats.org/officeDocument/2006/relationships/oleObject" Target="file:///\\bhl.zmi\bhldfs\group\0-00152\W&#228;hrungen\DS_Andere%20L&#228;nder.xlsm!Grafiken!%5bDS_Andere%20L&#228;nder.xlsm%5dGrafiken%20Diagramm%205-4" TargetMode="External"/><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image" Target="../media/image26.emf"/><Relationship Id="rId5" Type="http://schemas.openxmlformats.org/officeDocument/2006/relationships/oleObject" Target="file:///\\bhl.zmi\bhldfs\group\0-00152\W&#228;hrungen\DS_Andere%20L&#228;nder.xlsm!Grafiken!%5bDS_Andere%20L&#228;nder.xlsm%5dGrafiken%20Diagramm%2046-6"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notesSlide" Target="../notesSlides/notesSlide7.xml"/><Relationship Id="rId7" Type="http://schemas.openxmlformats.org/officeDocument/2006/relationships/oleObject" Target="file:///\\bhl.zmi\bhldfs\group\0-00152\W&#228;hrungen\DS_Andere%20L&#228;nder.xlsm!Grafiken!%5bDS_Andere%20L&#228;nder.xlsm%5dGrafiken%20Diagramm%2038-2" TargetMode="External"/><Relationship Id="rId2" Type="http://schemas.openxmlformats.org/officeDocument/2006/relationships/slideLayout" Target="../slideLayouts/slideLayout9.xml"/><Relationship Id="rId1" Type="http://schemas.openxmlformats.org/officeDocument/2006/relationships/vmlDrawing" Target="../drawings/vmlDrawing4.vml"/><Relationship Id="rId6" Type="http://schemas.openxmlformats.org/officeDocument/2006/relationships/image" Target="../media/image28.emf"/><Relationship Id="rId5" Type="http://schemas.openxmlformats.org/officeDocument/2006/relationships/oleObject" Target="file:///\\bhl.zmi\bhldfs\group\0-00152\W&#228;hrungen\DS_Andere%20L&#228;nder.xlsm!Grafiken!%5bDS_Andere%20L&#228;nder.xlsm%5dGrafiken%20Diagramm%205-5" TargetMode="Externa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8.xml"/><Relationship Id="rId7" Type="http://schemas.openxmlformats.org/officeDocument/2006/relationships/oleObject" Target="file:///\\bhl.zmi\bhldfs\group\0-00152\W&#228;hrungen\DS_Andere%20L&#228;nder.xlsm!Grafiken!%5bDS_Andere%20L&#228;nder.xlsm%5dGrafiken%20Diagramm%2038-1" TargetMode="External"/><Relationship Id="rId2" Type="http://schemas.openxmlformats.org/officeDocument/2006/relationships/slideLayout" Target="../slideLayouts/slideLayout9.xml"/><Relationship Id="rId1" Type="http://schemas.openxmlformats.org/officeDocument/2006/relationships/vmlDrawing" Target="../drawings/vmlDrawing5.vml"/><Relationship Id="rId6" Type="http://schemas.openxmlformats.org/officeDocument/2006/relationships/image" Target="../media/image30.emf"/><Relationship Id="rId5" Type="http://schemas.openxmlformats.org/officeDocument/2006/relationships/oleObject" Target="file:///\\bhl.zmi\bhldfs\group\0-00152\W&#228;hrungen\DS_Andere%20L&#228;nder.xlsm!Grafiken!%5bDS_Andere%20L&#228;nder.xlsm%5dGrafiken%20Diagramm%2038-8" TargetMode="Externa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9.xml"/><Relationship Id="rId7" Type="http://schemas.openxmlformats.org/officeDocument/2006/relationships/oleObject" Target="file:///\\bhl.zmi\bhldfs\group\0-00152\W&#228;hrungen\DS_Andere%20L&#228;nder.xlsm!Grafiken!%5bDS_Andere%20L&#228;nder.xlsm%5dGrafiken%20Diagramm%2032" TargetMode="External"/><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image" Target="../media/image32.emf"/><Relationship Id="rId5" Type="http://schemas.openxmlformats.org/officeDocument/2006/relationships/oleObject" Target="file:///\\bhl.zmi\bhldfs\group\0-00152\W&#228;hrungen\DS_Andere%20L&#228;nder.xlsm!Grafiken!%5bDS_Andere%20L&#228;nder.xlsm%5dGrafiken%20Diagramm%205-6"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5">
            <a:extLst>
              <a:ext uri="{FF2B5EF4-FFF2-40B4-BE49-F238E27FC236}">
                <a16:creationId xmlns:a16="http://schemas.microsoft.com/office/drawing/2014/main" id="{9871AC05-50DC-4EB2-BC5E-BBFF3FBA0509}"/>
              </a:ext>
            </a:extLst>
          </p:cNvPr>
          <p:cNvSpPr>
            <a:spLocks noGrp="1"/>
          </p:cNvSpPr>
          <p:nvPr>
            <p:ph type="dt" sz="half" idx="10"/>
          </p:nvPr>
        </p:nvSpPr>
        <p:spPr>
          <a:xfrm>
            <a:off x="684748" y="3366949"/>
            <a:ext cx="2981478" cy="782355"/>
          </a:xfrm>
        </p:spPr>
        <p:txBody>
          <a:bodyPr anchor="ctr" anchorCtr="0"/>
          <a:lstStyle/>
          <a:p>
            <a:r>
              <a:rPr lang="de-DE" sz="2400" dirty="0" smtClean="0"/>
              <a:t>Dr. Alexander Krüger</a:t>
            </a:r>
          </a:p>
          <a:p>
            <a:r>
              <a:rPr lang="de-DE" sz="2400" dirty="0" smtClean="0"/>
              <a:t>Dr. Bastian Hepperle</a:t>
            </a:r>
            <a:endParaRPr lang="de-DE" sz="2400" dirty="0"/>
          </a:p>
        </p:txBody>
      </p:sp>
      <p:sp>
        <p:nvSpPr>
          <p:cNvPr id="7" name="Fußzeilenplatzhalter 6">
            <a:extLst>
              <a:ext uri="{FF2B5EF4-FFF2-40B4-BE49-F238E27FC236}">
                <a16:creationId xmlns:a16="http://schemas.microsoft.com/office/drawing/2014/main" id="{60F80F7C-A02D-436A-ABCB-4537EBDEB542}"/>
              </a:ext>
            </a:extLst>
          </p:cNvPr>
          <p:cNvSpPr>
            <a:spLocks noGrp="1"/>
          </p:cNvSpPr>
          <p:nvPr>
            <p:ph type="ftr" sz="quarter" idx="11"/>
          </p:nvPr>
        </p:nvSpPr>
        <p:spPr>
          <a:xfrm>
            <a:off x="9144000" y="6858000"/>
            <a:ext cx="0" cy="0"/>
          </a:xfrm>
        </p:spPr>
        <p:txBody>
          <a:bodyPr/>
          <a:lstStyle/>
          <a:p>
            <a:r>
              <a:rPr lang="de-DE" dirty="0" smtClean="0"/>
              <a:t>Kundenname (optional): 9 </a:t>
            </a:r>
            <a:r>
              <a:rPr lang="de-DE" dirty="0" err="1" smtClean="0"/>
              <a:t>pt</a:t>
            </a:r>
            <a:endParaRPr lang="de-DE" dirty="0"/>
          </a:p>
        </p:txBody>
      </p:sp>
      <p:sp>
        <p:nvSpPr>
          <p:cNvPr id="5" name="Foliennummernplatzhalter 4">
            <a:extLst>
              <a:ext uri="{FF2B5EF4-FFF2-40B4-BE49-F238E27FC236}">
                <a16:creationId xmlns:a16="http://schemas.microsoft.com/office/drawing/2014/main" id="{B1C7F6DD-EE03-4325-B3BF-81F1E905092F}"/>
              </a:ext>
            </a:extLst>
          </p:cNvPr>
          <p:cNvSpPr>
            <a:spLocks noGrp="1"/>
          </p:cNvSpPr>
          <p:nvPr>
            <p:ph type="sldNum" sz="quarter" idx="12"/>
          </p:nvPr>
        </p:nvSpPr>
        <p:spPr>
          <a:xfrm>
            <a:off x="9144000" y="6858000"/>
            <a:ext cx="0" cy="0"/>
          </a:xfrm>
        </p:spPr>
        <p:txBody>
          <a:bodyPr/>
          <a:lstStyle/>
          <a:p>
            <a:fld id="{48F63A3B-78C7-47BE-AE5E-E10140E04643}" type="slidenum">
              <a:rPr lang="de-DE"/>
              <a:pPr/>
              <a:t>0</a:t>
            </a:fld>
            <a:endParaRPr lang="de-DE" dirty="0"/>
          </a:p>
        </p:txBody>
      </p:sp>
      <p:sp>
        <p:nvSpPr>
          <p:cNvPr id="9" name="Titel 8">
            <a:extLst>
              <a:ext uri="{FF2B5EF4-FFF2-40B4-BE49-F238E27FC236}">
                <a16:creationId xmlns:a16="http://schemas.microsoft.com/office/drawing/2014/main" id="{B9ADA8A3-3704-4821-9032-69385DB0291C}"/>
              </a:ext>
            </a:extLst>
          </p:cNvPr>
          <p:cNvSpPr>
            <a:spLocks noGrp="1"/>
          </p:cNvSpPr>
          <p:nvPr>
            <p:ph type="ctrTitle"/>
          </p:nvPr>
        </p:nvSpPr>
        <p:spPr>
          <a:xfrm>
            <a:off x="662472" y="1562400"/>
            <a:ext cx="7740000" cy="1692771"/>
          </a:xfrm>
        </p:spPr>
        <p:txBody>
          <a:bodyPr/>
          <a:lstStyle/>
          <a:p>
            <a:r>
              <a:rPr lang="de-DE" sz="4800" dirty="0" smtClean="0"/>
              <a:t>Währungskompass</a:t>
            </a:r>
            <a:endParaRPr lang="de-DE" sz="4800" dirty="0"/>
          </a:p>
        </p:txBody>
      </p:sp>
      <p:sp>
        <p:nvSpPr>
          <p:cNvPr id="8" name="Datumsplatzhalter 5">
            <a:extLst>
              <a:ext uri="{FF2B5EF4-FFF2-40B4-BE49-F238E27FC236}">
                <a16:creationId xmlns:a16="http://schemas.microsoft.com/office/drawing/2014/main" id="{9871AC05-50DC-4EB2-BC5E-BBFF3FBA0509}"/>
              </a:ext>
            </a:extLst>
          </p:cNvPr>
          <p:cNvSpPr txBox="1">
            <a:spLocks/>
          </p:cNvSpPr>
          <p:nvPr/>
        </p:nvSpPr>
        <p:spPr>
          <a:xfrm>
            <a:off x="684748" y="4755348"/>
            <a:ext cx="1026160" cy="252000"/>
          </a:xfrm>
          <a:prstGeom prst="rect">
            <a:avLst/>
          </a:prstGeom>
        </p:spPr>
        <p:txBody>
          <a:bodyPr vert="horz" wrap="none" lIns="0" tIns="0" rIns="0" bIns="0" rtlCol="0" anchor="ctr" anchorCtr="0">
            <a:noAutofit/>
          </a:bodyPr>
          <a:lstStyle>
            <a:defPPr>
              <a:defRPr lang="en-US"/>
            </a:defPPr>
            <a:lvl1pPr marL="0" algn="l" defTabSz="457200" rtl="0" eaLnBrk="1" latinLnBrk="0" hangingPunct="1">
              <a:defRPr sz="1600" kern="1200">
                <a:solidFill>
                  <a:schemeClr val="accent5">
                    <a:lumMod val="20000"/>
                    <a:lumOff val="8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smtClean="0"/>
              <a:t>24.03.2022</a:t>
            </a:r>
            <a:endParaRPr lang="de-DE" dirty="0"/>
          </a:p>
        </p:txBody>
      </p:sp>
    </p:spTree>
    <p:extLst>
      <p:ext uri="{BB962C8B-B14F-4D97-AF65-F5344CB8AC3E}">
        <p14:creationId xmlns:p14="http://schemas.microsoft.com/office/powerpoint/2010/main" val="293385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nhaltsplatzhalter 30">
            <a:extLst>
              <a:ext uri="{FF2B5EF4-FFF2-40B4-BE49-F238E27FC236}">
                <a16:creationId xmlns:a16="http://schemas.microsoft.com/office/drawing/2014/main" id="{1A8C1D86-2050-4C9D-9BCA-68DE12E5EE27}"/>
              </a:ext>
            </a:extLst>
          </p:cNvPr>
          <p:cNvSpPr>
            <a:spLocks noGrp="1"/>
          </p:cNvSpPr>
          <p:nvPr>
            <p:ph idx="17"/>
          </p:nvPr>
        </p:nvSpPr>
        <p:spPr>
          <a:xfrm>
            <a:off x="4609175" y="4731085"/>
            <a:ext cx="4284000" cy="1479600"/>
          </a:xfrm>
          <a:solidFill>
            <a:srgbClr val="BEC9DA"/>
          </a:solidFill>
          <a:ln>
            <a:noFill/>
          </a:ln>
        </p:spPr>
        <p:txBody>
          <a:bodyPr lIns="72000" rIns="72000" anchor="ctr" anchorCtr="0"/>
          <a:lstStyle/>
          <a:p>
            <a:pPr>
              <a:spcBef>
                <a:spcPts val="1300"/>
              </a:spcBef>
            </a:pPr>
            <a:r>
              <a:rPr lang="de-DE" sz="1100" dirty="0"/>
              <a:t>GBP </a:t>
            </a:r>
            <a:r>
              <a:rPr lang="de-DE" sz="1100" dirty="0" smtClean="0"/>
              <a:t>ist </a:t>
            </a:r>
            <a:r>
              <a:rPr lang="de-DE" sz="1100" dirty="0"/>
              <a:t>von BoE-Leitzinserhöhungserwartungen </a:t>
            </a:r>
            <a:r>
              <a:rPr lang="de-DE" sz="1100" dirty="0" smtClean="0"/>
              <a:t>gut unter-stützt. Positive Brexit-Impulse sehen wir weiterhin nicht     </a:t>
            </a:r>
            <a:endParaRPr lang="de-DE" sz="1100" dirty="0"/>
          </a:p>
          <a:p>
            <a:pPr>
              <a:spcBef>
                <a:spcPts val="600"/>
              </a:spcBef>
            </a:pPr>
            <a:r>
              <a:rPr lang="de-DE" sz="1100" dirty="0" smtClean="0"/>
              <a:t>EUR–GBP </a:t>
            </a:r>
            <a:r>
              <a:rPr lang="de-DE" sz="1100" dirty="0"/>
              <a:t>erwarten wir </a:t>
            </a:r>
            <a:r>
              <a:rPr lang="de-DE" sz="1100" dirty="0" smtClean="0"/>
              <a:t>auf </a:t>
            </a:r>
            <a:r>
              <a:rPr lang="de-DE" sz="1100" dirty="0"/>
              <a:t>6M-Sicht bei </a:t>
            </a:r>
            <a:r>
              <a:rPr lang="de-DE" sz="1100" dirty="0" smtClean="0"/>
              <a:t>0,82, dies auch deshalb, weil die </a:t>
            </a:r>
            <a:r>
              <a:rPr lang="de-DE" sz="1100" dirty="0"/>
              <a:t>EZB zinsseitig nicht mitzieht</a:t>
            </a:r>
          </a:p>
          <a:p>
            <a:pPr>
              <a:spcBef>
                <a:spcPts val="600"/>
              </a:spcBef>
            </a:pPr>
            <a:r>
              <a:rPr lang="de-DE" sz="1100" dirty="0" smtClean="0"/>
              <a:t>GBP-Ungemach droht, sollten Investoren </a:t>
            </a:r>
            <a:r>
              <a:rPr lang="de-DE" sz="1100" dirty="0"/>
              <a:t>an der </a:t>
            </a:r>
            <a:r>
              <a:rPr lang="de-DE" sz="1100" dirty="0" smtClean="0"/>
              <a:t>Konjunktur-verträglichkeit </a:t>
            </a:r>
            <a:r>
              <a:rPr lang="de-DE" sz="1100" dirty="0"/>
              <a:t>der BoE-Zinsanhebungen zweifeln</a:t>
            </a:r>
          </a:p>
        </p:txBody>
      </p:sp>
      <p:sp>
        <p:nvSpPr>
          <p:cNvPr id="30" name="Inhaltsplatzhalter 29">
            <a:extLst>
              <a:ext uri="{FF2B5EF4-FFF2-40B4-BE49-F238E27FC236}">
                <a16:creationId xmlns:a16="http://schemas.microsoft.com/office/drawing/2014/main" id="{9F582991-CC44-40ED-9D93-010E1F301F30}"/>
              </a:ext>
            </a:extLst>
          </p:cNvPr>
          <p:cNvSpPr>
            <a:spLocks noGrp="1"/>
          </p:cNvSpPr>
          <p:nvPr>
            <p:ph idx="16"/>
          </p:nvPr>
        </p:nvSpPr>
        <p:spPr>
          <a:xfrm>
            <a:off x="252000" y="4731085"/>
            <a:ext cx="4283488" cy="1479600"/>
          </a:xfrm>
          <a:solidFill>
            <a:srgbClr val="BEC9DA"/>
          </a:solidFill>
          <a:ln>
            <a:noFill/>
          </a:ln>
        </p:spPr>
        <p:txBody>
          <a:bodyPr lIns="72000" rIns="72000" anchor="ctr" anchorCtr="0"/>
          <a:lstStyle/>
          <a:p>
            <a:pPr>
              <a:spcBef>
                <a:spcPts val="1300"/>
              </a:spcBef>
            </a:pPr>
            <a:r>
              <a:rPr lang="de-DE" sz="1100" dirty="0" smtClean="0"/>
              <a:t>Die BoE wird den </a:t>
            </a:r>
            <a:r>
              <a:rPr lang="de-DE" sz="1100" dirty="0"/>
              <a:t>Leitzins </a:t>
            </a:r>
            <a:r>
              <a:rPr lang="de-DE" sz="1100" dirty="0" smtClean="0"/>
              <a:t>wegen des breiten Inflationsauftriebs und des engen Arbeitsmarktes 2022 weiter erhöhen     </a:t>
            </a:r>
            <a:endParaRPr lang="de-DE" sz="1100" dirty="0"/>
          </a:p>
          <a:p>
            <a:pPr>
              <a:spcBef>
                <a:spcPts val="600"/>
              </a:spcBef>
            </a:pPr>
            <a:r>
              <a:rPr lang="de-DE" sz="1100" dirty="0" smtClean="0"/>
              <a:t>Hierfür spricht, dass die Notenbank mit der Rückkehr der Inflationsrate auf 2,0 % erst für Anfang 2024 rechnet</a:t>
            </a:r>
          </a:p>
          <a:p>
            <a:pPr>
              <a:spcBef>
                <a:spcPts val="600"/>
              </a:spcBef>
            </a:pPr>
            <a:r>
              <a:rPr lang="de-DE" sz="1100" dirty="0" smtClean="0"/>
              <a:t>Für 2022 erwarten wir noch drei weitere Leitzinsanhebungen und eine anhaltende Schrumpfung der Notenbankbilanz</a:t>
            </a:r>
            <a:endParaRPr lang="de-DE" sz="1100" dirty="0"/>
          </a:p>
        </p:txBody>
      </p:sp>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50798"/>
            <a:ext cx="4284000" cy="3213353"/>
          </a:xfrm>
          <a:solidFill>
            <a:srgbClr val="DEE4ED"/>
          </a:solidFill>
        </p:spPr>
        <p:txBody>
          <a:bodyPr lIns="72000" tIns="216000" bIns="0"/>
          <a:lstStyle/>
          <a:p>
            <a:pPr marL="0" indent="0" defTabSz="449263">
              <a:spcBef>
                <a:spcPts val="1200"/>
              </a:spcBef>
              <a:buNone/>
            </a:pPr>
            <a:r>
              <a:rPr lang="de-DE" sz="1400" b="1" dirty="0" smtClean="0"/>
              <a:t>BoE: Der Ausstieg läuft</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smtClean="0"/>
              <a:t>Quelle: Refinitiv </a:t>
            </a:r>
            <a:r>
              <a:rPr lang="de-DE" altLang="de-DE" sz="800" dirty="0" err="1" smtClean="0"/>
              <a:t>Datastream</a:t>
            </a: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GBP: Bank </a:t>
            </a:r>
            <a:r>
              <a:rPr lang="de-DE" dirty="0"/>
              <a:t>of England </a:t>
            </a:r>
            <a:r>
              <a:rPr lang="de-DE" dirty="0" smtClean="0"/>
              <a:t>im Rücken</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9</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3213353"/>
          </a:xfrm>
          <a:solidFill>
            <a:srgbClr val="DEE4ED"/>
          </a:solidFill>
        </p:spPr>
        <p:txBody>
          <a:bodyPr lIns="72000" tIns="216000" bIns="0"/>
          <a:lstStyle/>
          <a:p>
            <a:pPr marL="0" indent="0" defTabSz="449263">
              <a:spcBef>
                <a:spcPts val="1200"/>
              </a:spcBef>
              <a:buNone/>
            </a:pPr>
            <a:r>
              <a:rPr lang="de-DE" sz="1400" b="1" dirty="0" smtClean="0"/>
              <a:t>GBP: Potenzial eher gegenüber EUR</a:t>
            </a:r>
            <a:endParaRPr lang="de-DE" sz="1400" b="1" dirty="0" smtClean="0">
              <a:solidFill>
                <a:srgbClr val="FF0000"/>
              </a:solidFill>
            </a:endParaRP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a:t>Quelle: Refinitiv </a:t>
            </a:r>
            <a:r>
              <a:rPr lang="de-DE" altLang="de-DE" sz="800" dirty="0" err="1" smtClean="0"/>
              <a:t>Datastream</a:t>
            </a:r>
            <a:r>
              <a:rPr lang="de-DE" dirty="0" smtClean="0"/>
              <a:t> </a:t>
            </a:r>
          </a:p>
        </p:txBody>
      </p:sp>
      <p:pic>
        <p:nvPicPr>
          <p:cNvPr id="13" name="Grafik 1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66854" y="144000"/>
            <a:ext cx="673200" cy="396000"/>
          </a:xfrm>
          <a:prstGeom prst="rect">
            <a:avLst/>
          </a:prstGeom>
          <a:ln>
            <a:solidFill>
              <a:schemeClr val="tx1"/>
            </a:solidFill>
          </a:ln>
          <a:effectLst/>
        </p:spPr>
      </p:pic>
      <p:graphicFrame>
        <p:nvGraphicFramePr>
          <p:cNvPr id="2" name="Objekt 1"/>
          <p:cNvGraphicFramePr>
            <a:graphicFrameLocks noChangeAspect="1"/>
          </p:cNvGraphicFramePr>
          <p:nvPr>
            <p:extLst>
              <p:ext uri="{D42A27DB-BD31-4B8C-83A1-F6EECF244321}">
                <p14:modId xmlns:p14="http://schemas.microsoft.com/office/powerpoint/2010/main" val="3251294489"/>
              </p:ext>
            </p:extLst>
          </p:nvPr>
        </p:nvGraphicFramePr>
        <p:xfrm>
          <a:off x="310467" y="2257599"/>
          <a:ext cx="3917069" cy="1940400"/>
        </p:xfrm>
        <a:graphic>
          <a:graphicData uri="http://schemas.openxmlformats.org/presentationml/2006/ole">
            <mc:AlternateContent xmlns:mc="http://schemas.openxmlformats.org/markup-compatibility/2006">
              <mc:Choice xmlns:v="urn:schemas-microsoft-com:vml" Requires="v">
                <p:oleObj spid="_x0000_s29922" name="Arbeitsblatt mit Makros" r:id="rId5" imgW="4114626" imgH="2038286" progId="Excel.SheetMacroEnabled.12">
                  <p:link/>
                </p:oleObj>
              </mc:Choice>
              <mc:Fallback>
                <p:oleObj name="Arbeitsblatt mit Makros" r:id="rId5" imgW="4114626" imgH="2038286" progId="Excel.SheetMacroEnabled.12">
                  <p:link/>
                  <p:pic>
                    <p:nvPicPr>
                      <p:cNvPr id="0" name=""/>
                      <p:cNvPicPr/>
                      <p:nvPr/>
                    </p:nvPicPr>
                    <p:blipFill>
                      <a:blip r:embed="rId6"/>
                      <a:stretch>
                        <a:fillRect/>
                      </a:stretch>
                    </p:blipFill>
                    <p:spPr>
                      <a:xfrm>
                        <a:off x="310467" y="2257599"/>
                        <a:ext cx="3917069" cy="1940400"/>
                      </a:xfrm>
                      <a:prstGeom prst="rect">
                        <a:avLst/>
                      </a:prstGeom>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3457951030"/>
              </p:ext>
            </p:extLst>
          </p:nvPr>
        </p:nvGraphicFramePr>
        <p:xfrm>
          <a:off x="4662700" y="2280339"/>
          <a:ext cx="3785618" cy="1897200"/>
        </p:xfrm>
        <a:graphic>
          <a:graphicData uri="http://schemas.openxmlformats.org/presentationml/2006/ole">
            <mc:AlternateContent xmlns:mc="http://schemas.openxmlformats.org/markup-compatibility/2006">
              <mc:Choice xmlns:v="urn:schemas-microsoft-com:vml" Requires="v">
                <p:oleObj spid="_x0000_s29923" name="Arbeitsblatt mit Makros" r:id="rId7" imgW="4105257" imgH="2057400" progId="Excel.SheetMacroEnabled.12">
                  <p:link/>
                </p:oleObj>
              </mc:Choice>
              <mc:Fallback>
                <p:oleObj name="Arbeitsblatt mit Makros" r:id="rId7" imgW="4105257" imgH="2057400" progId="Excel.SheetMacroEnabled.12">
                  <p:link/>
                  <p:pic>
                    <p:nvPicPr>
                      <p:cNvPr id="0" name=""/>
                      <p:cNvPicPr/>
                      <p:nvPr/>
                    </p:nvPicPr>
                    <p:blipFill>
                      <a:blip r:embed="rId8"/>
                      <a:stretch>
                        <a:fillRect/>
                      </a:stretch>
                    </p:blipFill>
                    <p:spPr>
                      <a:xfrm>
                        <a:off x="4662700" y="2280339"/>
                        <a:ext cx="3785618" cy="1897200"/>
                      </a:xfrm>
                      <a:prstGeom prst="rect">
                        <a:avLst/>
                      </a:prstGeom>
                    </p:spPr>
                  </p:pic>
                </p:oleObj>
              </mc:Fallback>
            </mc:AlternateContent>
          </a:graphicData>
        </a:graphic>
      </p:graphicFrame>
    </p:spTree>
    <p:extLst>
      <p:ext uri="{BB962C8B-B14F-4D97-AF65-F5344CB8AC3E}">
        <p14:creationId xmlns:p14="http://schemas.microsoft.com/office/powerpoint/2010/main" val="3655046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nhaltsplatzhalter 30">
            <a:extLst>
              <a:ext uri="{FF2B5EF4-FFF2-40B4-BE49-F238E27FC236}">
                <a16:creationId xmlns:a16="http://schemas.microsoft.com/office/drawing/2014/main" id="{1A8C1D86-2050-4C9D-9BCA-68DE12E5EE27}"/>
              </a:ext>
            </a:extLst>
          </p:cNvPr>
          <p:cNvSpPr>
            <a:spLocks noGrp="1"/>
          </p:cNvSpPr>
          <p:nvPr>
            <p:ph idx="17"/>
          </p:nvPr>
        </p:nvSpPr>
        <p:spPr>
          <a:xfrm>
            <a:off x="4609175" y="4731085"/>
            <a:ext cx="4284000" cy="1479600"/>
          </a:xfrm>
          <a:solidFill>
            <a:srgbClr val="BEC9DA"/>
          </a:solidFill>
          <a:ln>
            <a:noFill/>
          </a:ln>
        </p:spPr>
        <p:txBody>
          <a:bodyPr lIns="72000" rIns="72000" anchor="ctr" anchorCtr="0"/>
          <a:lstStyle/>
          <a:p>
            <a:pPr>
              <a:spcBef>
                <a:spcPts val="1300"/>
              </a:spcBef>
            </a:pPr>
            <a:r>
              <a:rPr lang="de-DE" sz="1100" dirty="0" smtClean="0"/>
              <a:t>Für Schweizer Verhältnisse ist die Inflationsrate in luftige Höhen gestiegen. Zuletzt war dies im Herbst 2008 der Fall</a:t>
            </a:r>
            <a:endParaRPr lang="de-DE" sz="1100" dirty="0"/>
          </a:p>
          <a:p>
            <a:pPr>
              <a:spcBef>
                <a:spcPts val="600"/>
              </a:spcBef>
            </a:pPr>
            <a:r>
              <a:rPr lang="de-DE" sz="1100" dirty="0" smtClean="0"/>
              <a:t>Auch wegen </a:t>
            </a:r>
            <a:r>
              <a:rPr lang="de-DE" sz="1100" dirty="0"/>
              <a:t>des </a:t>
            </a:r>
            <a:r>
              <a:rPr lang="de-DE" sz="1100" dirty="0" smtClean="0"/>
              <a:t>vorerst wohl </a:t>
            </a:r>
            <a:r>
              <a:rPr lang="de-DE" sz="1100" dirty="0"/>
              <a:t>festbleibenden </a:t>
            </a:r>
            <a:r>
              <a:rPr lang="de-DE" sz="1100" dirty="0" smtClean="0"/>
              <a:t>Franken scheint das höhere Niveau der Inflationsrate erstmal festgezurrt zu sein</a:t>
            </a:r>
          </a:p>
          <a:p>
            <a:pPr>
              <a:spcBef>
                <a:spcPts val="600"/>
              </a:spcBef>
            </a:pPr>
            <a:r>
              <a:rPr lang="de-DE" sz="1100" dirty="0" smtClean="0"/>
              <a:t>Für 2023 erwarten wir einen Rückgang der Inflationsrate. </a:t>
            </a:r>
            <a:br>
              <a:rPr lang="de-DE" sz="1100" dirty="0" smtClean="0"/>
            </a:br>
            <a:r>
              <a:rPr lang="de-DE" sz="1100" dirty="0" smtClean="0"/>
              <a:t>Die Nulllinie wird aber auch dann außer Reichweite bleiben</a:t>
            </a:r>
            <a:endParaRPr lang="de-DE" sz="1100" dirty="0"/>
          </a:p>
        </p:txBody>
      </p:sp>
      <p:sp>
        <p:nvSpPr>
          <p:cNvPr id="30" name="Inhaltsplatzhalter 29">
            <a:extLst>
              <a:ext uri="{FF2B5EF4-FFF2-40B4-BE49-F238E27FC236}">
                <a16:creationId xmlns:a16="http://schemas.microsoft.com/office/drawing/2014/main" id="{9F582991-CC44-40ED-9D93-010E1F301F30}"/>
              </a:ext>
            </a:extLst>
          </p:cNvPr>
          <p:cNvSpPr>
            <a:spLocks noGrp="1"/>
          </p:cNvSpPr>
          <p:nvPr>
            <p:ph idx="16"/>
          </p:nvPr>
        </p:nvSpPr>
        <p:spPr>
          <a:xfrm>
            <a:off x="252000" y="4731085"/>
            <a:ext cx="4283488" cy="1479600"/>
          </a:xfrm>
          <a:solidFill>
            <a:srgbClr val="BEC9DA"/>
          </a:solidFill>
          <a:ln>
            <a:noFill/>
          </a:ln>
        </p:spPr>
        <p:txBody>
          <a:bodyPr lIns="72000" rIns="72000" anchor="ctr" anchorCtr="0"/>
          <a:lstStyle/>
          <a:p>
            <a:pPr>
              <a:spcBef>
                <a:spcPts val="1300"/>
              </a:spcBef>
            </a:pPr>
            <a:r>
              <a:rPr lang="de-DE" sz="1100" dirty="0"/>
              <a:t>Trotz Entspannung bei der epidemiologischen Lage bremsen </a:t>
            </a:r>
            <a:r>
              <a:rPr lang="de-DE" sz="1100" dirty="0" smtClean="0"/>
              <a:t>die </a:t>
            </a:r>
            <a:r>
              <a:rPr lang="de-DE" sz="1100" dirty="0"/>
              <a:t>höhere Teuerung und der Ukraine-Krieg die Konjunktur  </a:t>
            </a:r>
          </a:p>
          <a:p>
            <a:pPr>
              <a:spcBef>
                <a:spcPts val="600"/>
              </a:spcBef>
            </a:pPr>
            <a:r>
              <a:rPr lang="de-DE" sz="1100" dirty="0" smtClean="0"/>
              <a:t>Für unsere </a:t>
            </a:r>
            <a:r>
              <a:rPr lang="de-DE" sz="1100" dirty="0"/>
              <a:t>hohe </a:t>
            </a:r>
            <a:r>
              <a:rPr lang="de-DE" sz="1100" dirty="0" smtClean="0"/>
              <a:t>2022er-BIP-Prognose </a:t>
            </a:r>
            <a:r>
              <a:rPr lang="de-DE" sz="1100" dirty="0"/>
              <a:t>von 2,5 % </a:t>
            </a:r>
            <a:r>
              <a:rPr lang="de-DE" sz="1100" dirty="0" smtClean="0"/>
              <a:t>ist vor allem die Ausgangsbasis maßgeblich </a:t>
            </a:r>
            <a:endParaRPr lang="de-DE" sz="1100" dirty="0"/>
          </a:p>
          <a:p>
            <a:pPr>
              <a:spcBef>
                <a:spcPts val="600"/>
              </a:spcBef>
            </a:pPr>
            <a:r>
              <a:rPr lang="de-DE" sz="1100" dirty="0"/>
              <a:t>Perspektivisch wird die konjunkturelle Grunddynamik wegen des bereits erreichten BIP-Niveaus eher verhalten ausfallen</a:t>
            </a:r>
          </a:p>
        </p:txBody>
      </p:sp>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50798"/>
            <a:ext cx="4284000" cy="3213353"/>
          </a:xfrm>
          <a:solidFill>
            <a:srgbClr val="DEE4ED"/>
          </a:solidFill>
        </p:spPr>
        <p:txBody>
          <a:bodyPr lIns="72000" tIns="216000" bIns="0"/>
          <a:lstStyle/>
          <a:p>
            <a:pPr marL="0" indent="0" defTabSz="449263">
              <a:spcBef>
                <a:spcPts val="1200"/>
              </a:spcBef>
              <a:buNone/>
            </a:pPr>
            <a:r>
              <a:rPr lang="de-DE" sz="1400" b="1" dirty="0" smtClean="0"/>
              <a:t>Schweiz: Auch flacher geht es vorwärts</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smtClean="0"/>
              <a:t>Quelle: Refinitiv Datastream. </a:t>
            </a:r>
            <a:r>
              <a:rPr lang="de-DE" altLang="de-DE" sz="800" dirty="0"/>
              <a:t>Prognose Jan−Dez 2022: Hauck </a:t>
            </a:r>
            <a:r>
              <a:rPr lang="de-DE" altLang="de-DE" sz="800" dirty="0" smtClean="0"/>
              <a:t>Aufhäuser Lampe</a:t>
            </a: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CHF: Stabil nicht nur als sicherer Hafen</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10</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3213353"/>
          </a:xfrm>
          <a:solidFill>
            <a:srgbClr val="DEE4ED"/>
          </a:solidFill>
        </p:spPr>
        <p:txBody>
          <a:bodyPr lIns="72000" tIns="216000" bIns="0"/>
          <a:lstStyle/>
          <a:p>
            <a:pPr marL="0" indent="0" defTabSz="449263">
              <a:spcBef>
                <a:spcPts val="1200"/>
              </a:spcBef>
              <a:buNone/>
            </a:pPr>
            <a:r>
              <a:rPr lang="de-DE" sz="1400" b="1" dirty="0" smtClean="0"/>
              <a:t>Schweiz: Die Inflation lebt doch</a:t>
            </a:r>
            <a:endParaRPr lang="de-DE" sz="1400" b="1" dirty="0" smtClean="0">
              <a:solidFill>
                <a:srgbClr val="FF0000"/>
              </a:solidFill>
            </a:endParaRP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a:t>Quelle: Refinitiv </a:t>
            </a:r>
            <a:r>
              <a:rPr lang="de-DE" altLang="de-DE" sz="800" dirty="0" err="1" smtClean="0"/>
              <a:t>Datastream</a:t>
            </a:r>
            <a:r>
              <a:rPr lang="de-DE" dirty="0" smtClean="0"/>
              <a:t> </a:t>
            </a:r>
          </a:p>
        </p:txBody>
      </p:sp>
      <p:pic>
        <p:nvPicPr>
          <p:cNvPr id="12" name="Grafik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66854" y="144000"/>
            <a:ext cx="673200" cy="396000"/>
          </a:xfrm>
          <a:prstGeom prst="rect">
            <a:avLst/>
          </a:prstGeom>
          <a:ln>
            <a:solidFill>
              <a:schemeClr val="tx1"/>
            </a:solidFill>
          </a:ln>
          <a:effectLst/>
        </p:spPr>
      </p:pic>
      <p:graphicFrame>
        <p:nvGraphicFramePr>
          <p:cNvPr id="2" name="Objekt 1"/>
          <p:cNvGraphicFramePr>
            <a:graphicFrameLocks noChangeAspect="1"/>
          </p:cNvGraphicFramePr>
          <p:nvPr>
            <p:extLst>
              <p:ext uri="{D42A27DB-BD31-4B8C-83A1-F6EECF244321}">
                <p14:modId xmlns:p14="http://schemas.microsoft.com/office/powerpoint/2010/main" val="475827852"/>
              </p:ext>
            </p:extLst>
          </p:nvPr>
        </p:nvGraphicFramePr>
        <p:xfrm>
          <a:off x="300041" y="2275001"/>
          <a:ext cx="3806713" cy="1890000"/>
        </p:xfrm>
        <a:graphic>
          <a:graphicData uri="http://schemas.openxmlformats.org/presentationml/2006/ole">
            <mc:AlternateContent xmlns:mc="http://schemas.openxmlformats.org/markup-compatibility/2006">
              <mc:Choice xmlns:v="urn:schemas-microsoft-com:vml" Requires="v">
                <p:oleObj spid="_x0000_s23888" name="Arbeitsblatt mit Makros" r:id="rId5" imgW="4105257" imgH="2057400" progId="Excel.SheetMacroEnabled.12">
                  <p:link/>
                </p:oleObj>
              </mc:Choice>
              <mc:Fallback>
                <p:oleObj name="Arbeitsblatt mit Makros" r:id="rId5" imgW="4105257" imgH="2057400" progId="Excel.SheetMacroEnabled.12">
                  <p:link/>
                  <p:pic>
                    <p:nvPicPr>
                      <p:cNvPr id="0" name=""/>
                      <p:cNvPicPr/>
                      <p:nvPr/>
                    </p:nvPicPr>
                    <p:blipFill>
                      <a:blip r:embed="rId6"/>
                      <a:stretch>
                        <a:fillRect/>
                      </a:stretch>
                    </p:blipFill>
                    <p:spPr>
                      <a:xfrm>
                        <a:off x="300041" y="2275001"/>
                        <a:ext cx="3806713" cy="1890000"/>
                      </a:xfrm>
                      <a:prstGeom prst="rect">
                        <a:avLst/>
                      </a:prstGeom>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1545538441"/>
              </p:ext>
            </p:extLst>
          </p:nvPr>
        </p:nvGraphicFramePr>
        <p:xfrm>
          <a:off x="4667308" y="2285216"/>
          <a:ext cx="3793309" cy="1890000"/>
        </p:xfrm>
        <a:graphic>
          <a:graphicData uri="http://schemas.openxmlformats.org/presentationml/2006/ole">
            <mc:AlternateContent xmlns:mc="http://schemas.openxmlformats.org/markup-compatibility/2006">
              <mc:Choice xmlns:v="urn:schemas-microsoft-com:vml" Requires="v">
                <p:oleObj spid="_x0000_s23889" name="Arbeitsblatt mit Makros" r:id="rId7" imgW="4105257" imgH="2047669" progId="Excel.SheetMacroEnabled.12">
                  <p:link/>
                </p:oleObj>
              </mc:Choice>
              <mc:Fallback>
                <p:oleObj name="Arbeitsblatt mit Makros" r:id="rId7" imgW="4105257" imgH="2047669" progId="Excel.SheetMacroEnabled.12">
                  <p:link/>
                  <p:pic>
                    <p:nvPicPr>
                      <p:cNvPr id="0" name=""/>
                      <p:cNvPicPr/>
                      <p:nvPr/>
                    </p:nvPicPr>
                    <p:blipFill>
                      <a:blip r:embed="rId8"/>
                      <a:stretch>
                        <a:fillRect/>
                      </a:stretch>
                    </p:blipFill>
                    <p:spPr>
                      <a:xfrm>
                        <a:off x="4667308" y="2285216"/>
                        <a:ext cx="3793309" cy="1890000"/>
                      </a:xfrm>
                      <a:prstGeom prst="rect">
                        <a:avLst/>
                      </a:prstGeom>
                    </p:spPr>
                  </p:pic>
                </p:oleObj>
              </mc:Fallback>
            </mc:AlternateContent>
          </a:graphicData>
        </a:graphic>
      </p:graphicFrame>
    </p:spTree>
    <p:extLst>
      <p:ext uri="{BB962C8B-B14F-4D97-AF65-F5344CB8AC3E}">
        <p14:creationId xmlns:p14="http://schemas.microsoft.com/office/powerpoint/2010/main" val="3722291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nhaltsplatzhalter 30">
            <a:extLst>
              <a:ext uri="{FF2B5EF4-FFF2-40B4-BE49-F238E27FC236}">
                <a16:creationId xmlns:a16="http://schemas.microsoft.com/office/drawing/2014/main" id="{1A8C1D86-2050-4C9D-9BCA-68DE12E5EE27}"/>
              </a:ext>
            </a:extLst>
          </p:cNvPr>
          <p:cNvSpPr>
            <a:spLocks noGrp="1"/>
          </p:cNvSpPr>
          <p:nvPr>
            <p:ph idx="17"/>
          </p:nvPr>
        </p:nvSpPr>
        <p:spPr>
          <a:xfrm>
            <a:off x="4609175" y="4731085"/>
            <a:ext cx="4284000" cy="1479600"/>
          </a:xfrm>
          <a:solidFill>
            <a:srgbClr val="BEC9DA"/>
          </a:solidFill>
          <a:ln>
            <a:noFill/>
          </a:ln>
        </p:spPr>
        <p:txBody>
          <a:bodyPr lIns="72000" rIns="72000" anchor="ctr" anchorCtr="0"/>
          <a:lstStyle/>
          <a:p>
            <a:pPr>
              <a:spcBef>
                <a:spcPts val="1300"/>
              </a:spcBef>
            </a:pPr>
            <a:r>
              <a:rPr lang="de-DE" sz="1100" dirty="0"/>
              <a:t>Grundsätzlich werden Investoren CHF als stabil ansehen, da der Preisauftrieb </a:t>
            </a:r>
            <a:r>
              <a:rPr lang="de-DE" sz="1100" dirty="0" smtClean="0"/>
              <a:t>in </a:t>
            </a:r>
            <a:r>
              <a:rPr lang="de-DE" sz="1100" dirty="0"/>
              <a:t>der </a:t>
            </a:r>
            <a:r>
              <a:rPr lang="de-DE" sz="1100" dirty="0" smtClean="0"/>
              <a:t>Schweiz geringer ist als anderswo</a:t>
            </a:r>
          </a:p>
          <a:p>
            <a:pPr>
              <a:spcBef>
                <a:spcPts val="600"/>
              </a:spcBef>
            </a:pPr>
            <a:r>
              <a:rPr lang="de-DE" sz="1100" dirty="0"/>
              <a:t>S</a:t>
            </a:r>
            <a:r>
              <a:rPr lang="de-DE" sz="1100" dirty="0" smtClean="0"/>
              <a:t>obald </a:t>
            </a:r>
            <a:r>
              <a:rPr lang="de-DE" sz="1100" dirty="0"/>
              <a:t>der Ukraine-Krieg an Brisanz </a:t>
            </a:r>
            <a:r>
              <a:rPr lang="de-DE" sz="1100" dirty="0" smtClean="0"/>
              <a:t>verliert, dürfte CHF als derzeit gefragter sicherer Hafen aber weniger gewichtig sein</a:t>
            </a:r>
          </a:p>
          <a:p>
            <a:pPr>
              <a:spcBef>
                <a:spcPts val="600"/>
              </a:spcBef>
            </a:pPr>
            <a:r>
              <a:rPr lang="de-DE" sz="1100" dirty="0" smtClean="0"/>
              <a:t>Auch wegen unseres EZB-Leitzinsausblicks erwarten wir auf mittlere Sicht einen leichten Anstieg von EUR–CHF </a:t>
            </a:r>
            <a:endParaRPr lang="de-DE" sz="1100" dirty="0"/>
          </a:p>
        </p:txBody>
      </p:sp>
      <p:sp>
        <p:nvSpPr>
          <p:cNvPr id="30" name="Inhaltsplatzhalter 29">
            <a:extLst>
              <a:ext uri="{FF2B5EF4-FFF2-40B4-BE49-F238E27FC236}">
                <a16:creationId xmlns:a16="http://schemas.microsoft.com/office/drawing/2014/main" id="{9F582991-CC44-40ED-9D93-010E1F301F30}"/>
              </a:ext>
            </a:extLst>
          </p:cNvPr>
          <p:cNvSpPr>
            <a:spLocks noGrp="1"/>
          </p:cNvSpPr>
          <p:nvPr>
            <p:ph idx="16"/>
          </p:nvPr>
        </p:nvSpPr>
        <p:spPr>
          <a:xfrm>
            <a:off x="252000" y="4731085"/>
            <a:ext cx="4283488" cy="1479600"/>
          </a:xfrm>
          <a:solidFill>
            <a:srgbClr val="BEC9DA"/>
          </a:solidFill>
          <a:ln>
            <a:noFill/>
          </a:ln>
        </p:spPr>
        <p:txBody>
          <a:bodyPr lIns="72000" rIns="72000" anchor="ctr" anchorCtr="0"/>
          <a:lstStyle/>
          <a:p>
            <a:pPr>
              <a:spcBef>
                <a:spcPts val="1300"/>
              </a:spcBef>
            </a:pPr>
            <a:r>
              <a:rPr lang="de-DE" sz="1100" dirty="0" smtClean="0"/>
              <a:t>Die SNB hat ihre geldpolitischen </a:t>
            </a:r>
            <a:r>
              <a:rPr lang="de-DE" sz="1100" dirty="0"/>
              <a:t>Pfeiler </a:t>
            </a:r>
            <a:r>
              <a:rPr lang="de-DE" sz="1100" dirty="0" smtClean="0"/>
              <a:t>am 24.03.2022 bestätigt. Mit einer Leitzinserhöhung flirtet sie nicht</a:t>
            </a:r>
            <a:endParaRPr lang="de-DE" sz="1100" dirty="0"/>
          </a:p>
          <a:p>
            <a:pPr>
              <a:spcBef>
                <a:spcPts val="600"/>
              </a:spcBef>
            </a:pPr>
            <a:r>
              <a:rPr lang="de-DE" sz="1100" dirty="0" smtClean="0"/>
              <a:t>Der Franken wird von der SNB weiter als „hoch bewertet“ angesehen, Devisenmarktinterventionen bleiben erhalten</a:t>
            </a:r>
          </a:p>
          <a:p>
            <a:pPr>
              <a:spcBef>
                <a:spcPts val="600"/>
              </a:spcBef>
            </a:pPr>
            <a:r>
              <a:rPr lang="de-DE" sz="1100" dirty="0" smtClean="0"/>
              <a:t>Zinsseitig dürfte die SNB weiter stillhalten. Ob das ab dem Frühjahr 2023 auch noch so sein wird, ist für uns weniger klar</a:t>
            </a:r>
            <a:endParaRPr lang="de-DE" sz="1100" dirty="0"/>
          </a:p>
        </p:txBody>
      </p:sp>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50798"/>
            <a:ext cx="4284000" cy="3213353"/>
          </a:xfrm>
          <a:solidFill>
            <a:srgbClr val="DEE4ED"/>
          </a:solidFill>
        </p:spPr>
        <p:txBody>
          <a:bodyPr lIns="72000" tIns="216000" bIns="0"/>
          <a:lstStyle/>
          <a:p>
            <a:pPr marL="0" indent="0" defTabSz="449263">
              <a:spcBef>
                <a:spcPts val="1200"/>
              </a:spcBef>
              <a:buNone/>
            </a:pPr>
            <a:r>
              <a:rPr lang="de-DE" sz="1400" b="1" dirty="0" smtClean="0"/>
              <a:t>SNB: Am Leitzins wird 2022 nicht gerüttelt</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smtClean="0"/>
              <a:t>Quelle: Refinitiv </a:t>
            </a:r>
            <a:r>
              <a:rPr lang="de-DE" altLang="de-DE" sz="800" dirty="0" err="1" smtClean="0"/>
              <a:t>Datastream</a:t>
            </a: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CHF: </a:t>
            </a:r>
            <a:r>
              <a:rPr lang="de-DE" dirty="0"/>
              <a:t>Stabil nicht nur als sicherer Hafen</a:t>
            </a:r>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11</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3213353"/>
          </a:xfrm>
          <a:solidFill>
            <a:srgbClr val="DEE4ED"/>
          </a:solidFill>
        </p:spPr>
        <p:txBody>
          <a:bodyPr lIns="72000" tIns="216000" bIns="0"/>
          <a:lstStyle/>
          <a:p>
            <a:pPr marL="0" indent="0" defTabSz="449263">
              <a:spcBef>
                <a:spcPts val="1200"/>
              </a:spcBef>
              <a:buNone/>
            </a:pPr>
            <a:r>
              <a:rPr lang="de-DE" sz="1400" b="1" dirty="0" smtClean="0"/>
              <a:t>CHF: Ein Küsschen in Richtung EUR-Parität</a:t>
            </a:r>
            <a:endParaRPr lang="de-DE" sz="1400" b="1" dirty="0" smtClean="0">
              <a:solidFill>
                <a:srgbClr val="FF0000"/>
              </a:solidFill>
            </a:endParaRP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a:t>Quelle: Refinitiv </a:t>
            </a:r>
            <a:r>
              <a:rPr lang="de-DE" altLang="de-DE" sz="800" dirty="0" err="1" smtClean="0"/>
              <a:t>Datastream</a:t>
            </a:r>
            <a:r>
              <a:rPr lang="de-DE" dirty="0" smtClean="0"/>
              <a:t> </a:t>
            </a:r>
          </a:p>
        </p:txBody>
      </p:sp>
      <p:pic>
        <p:nvPicPr>
          <p:cNvPr id="12" name="Grafik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66854" y="144000"/>
            <a:ext cx="673200" cy="396000"/>
          </a:xfrm>
          <a:prstGeom prst="rect">
            <a:avLst/>
          </a:prstGeom>
          <a:ln>
            <a:solidFill>
              <a:schemeClr val="tx1"/>
            </a:solidFill>
          </a:ln>
          <a:effectLst/>
        </p:spPr>
      </p:pic>
      <p:graphicFrame>
        <p:nvGraphicFramePr>
          <p:cNvPr id="2" name="Objekt 1"/>
          <p:cNvGraphicFramePr>
            <a:graphicFrameLocks noChangeAspect="1"/>
          </p:cNvGraphicFramePr>
          <p:nvPr>
            <p:extLst>
              <p:ext uri="{D42A27DB-BD31-4B8C-83A1-F6EECF244321}">
                <p14:modId xmlns:p14="http://schemas.microsoft.com/office/powerpoint/2010/main" val="706553946"/>
              </p:ext>
            </p:extLst>
          </p:nvPr>
        </p:nvGraphicFramePr>
        <p:xfrm>
          <a:off x="306597" y="2268117"/>
          <a:ext cx="3820996" cy="1897200"/>
        </p:xfrm>
        <a:graphic>
          <a:graphicData uri="http://schemas.openxmlformats.org/presentationml/2006/ole">
            <mc:AlternateContent xmlns:mc="http://schemas.openxmlformats.org/markup-compatibility/2006">
              <mc:Choice xmlns:v="urn:schemas-microsoft-com:vml" Requires="v">
                <p:oleObj spid="_x0000_s30944" name="Arbeitsblatt mit Makros" r:id="rId5" imgW="4105257" imgH="2038286" progId="Excel.SheetMacroEnabled.12">
                  <p:link/>
                </p:oleObj>
              </mc:Choice>
              <mc:Fallback>
                <p:oleObj name="Arbeitsblatt mit Makros" r:id="rId5" imgW="4105257" imgH="2038286" progId="Excel.SheetMacroEnabled.12">
                  <p:link/>
                  <p:pic>
                    <p:nvPicPr>
                      <p:cNvPr id="0" name=""/>
                      <p:cNvPicPr/>
                      <p:nvPr/>
                    </p:nvPicPr>
                    <p:blipFill>
                      <a:blip r:embed="rId6"/>
                      <a:stretch>
                        <a:fillRect/>
                      </a:stretch>
                    </p:blipFill>
                    <p:spPr>
                      <a:xfrm>
                        <a:off x="306597" y="2268117"/>
                        <a:ext cx="3820996" cy="1897200"/>
                      </a:xfrm>
                      <a:prstGeom prst="rect">
                        <a:avLst/>
                      </a:prstGeom>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1302949202"/>
              </p:ext>
            </p:extLst>
          </p:nvPr>
        </p:nvGraphicFramePr>
        <p:xfrm>
          <a:off x="4637989" y="2289864"/>
          <a:ext cx="3774359" cy="1882800"/>
        </p:xfrm>
        <a:graphic>
          <a:graphicData uri="http://schemas.openxmlformats.org/presentationml/2006/ole">
            <mc:AlternateContent xmlns:mc="http://schemas.openxmlformats.org/markup-compatibility/2006">
              <mc:Choice xmlns:v="urn:schemas-microsoft-com:vml" Requires="v">
                <p:oleObj spid="_x0000_s30945" name="Arbeitsblatt mit Makros" r:id="rId7" imgW="4105257" imgH="2047669" progId="Excel.SheetMacroEnabled.12">
                  <p:link/>
                </p:oleObj>
              </mc:Choice>
              <mc:Fallback>
                <p:oleObj name="Arbeitsblatt mit Makros" r:id="rId7" imgW="4105257" imgH="2047669" progId="Excel.SheetMacroEnabled.12">
                  <p:link/>
                  <p:pic>
                    <p:nvPicPr>
                      <p:cNvPr id="0" name=""/>
                      <p:cNvPicPr/>
                      <p:nvPr/>
                    </p:nvPicPr>
                    <p:blipFill>
                      <a:blip r:embed="rId8"/>
                      <a:stretch>
                        <a:fillRect/>
                      </a:stretch>
                    </p:blipFill>
                    <p:spPr>
                      <a:xfrm>
                        <a:off x="4637989" y="2289864"/>
                        <a:ext cx="3774359" cy="1882800"/>
                      </a:xfrm>
                      <a:prstGeom prst="rect">
                        <a:avLst/>
                      </a:prstGeom>
                    </p:spPr>
                  </p:pic>
                </p:oleObj>
              </mc:Fallback>
            </mc:AlternateContent>
          </a:graphicData>
        </a:graphic>
      </p:graphicFrame>
    </p:spTree>
    <p:extLst>
      <p:ext uri="{BB962C8B-B14F-4D97-AF65-F5344CB8AC3E}">
        <p14:creationId xmlns:p14="http://schemas.microsoft.com/office/powerpoint/2010/main" val="1433602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nhaltsplatzhalter 30">
            <a:extLst>
              <a:ext uri="{FF2B5EF4-FFF2-40B4-BE49-F238E27FC236}">
                <a16:creationId xmlns:a16="http://schemas.microsoft.com/office/drawing/2014/main" id="{1A8C1D86-2050-4C9D-9BCA-68DE12E5EE27}"/>
              </a:ext>
            </a:extLst>
          </p:cNvPr>
          <p:cNvSpPr>
            <a:spLocks noGrp="1"/>
          </p:cNvSpPr>
          <p:nvPr>
            <p:ph idx="17"/>
          </p:nvPr>
        </p:nvSpPr>
        <p:spPr>
          <a:xfrm>
            <a:off x="4609175" y="4731085"/>
            <a:ext cx="4284000" cy="1479600"/>
          </a:xfrm>
          <a:solidFill>
            <a:srgbClr val="BEC9DA"/>
          </a:solidFill>
          <a:ln>
            <a:noFill/>
          </a:ln>
        </p:spPr>
        <p:txBody>
          <a:bodyPr lIns="72000" rIns="72000" anchor="ctr" anchorCtr="0"/>
          <a:lstStyle/>
          <a:p>
            <a:pPr>
              <a:spcBef>
                <a:spcPts val="1300"/>
              </a:spcBef>
            </a:pPr>
            <a:r>
              <a:rPr lang="de-DE" sz="1100" dirty="0" smtClean="0"/>
              <a:t>Energie, Lebensmittel sowie Lieferstörungen und höhere Löhne – der Inflationsdruck ist recht breit geworden</a:t>
            </a:r>
            <a:endParaRPr lang="de-DE" sz="1100" dirty="0"/>
          </a:p>
          <a:p>
            <a:pPr>
              <a:spcBef>
                <a:spcPts val="600"/>
              </a:spcBef>
            </a:pPr>
            <a:r>
              <a:rPr lang="de-DE" sz="1100" dirty="0" smtClean="0"/>
              <a:t>Weitere Inflationsentlastungen der </a:t>
            </a:r>
            <a:r>
              <a:rPr lang="de-DE" sz="1100" dirty="0"/>
              <a:t>Regierung </a:t>
            </a:r>
            <a:r>
              <a:rPr lang="de-DE" sz="1100" dirty="0" smtClean="0"/>
              <a:t>zeigen </a:t>
            </a:r>
            <a:r>
              <a:rPr lang="de-DE" sz="1100" dirty="0"/>
              <a:t>Wirkung, </a:t>
            </a:r>
            <a:r>
              <a:rPr lang="de-DE" sz="1100" dirty="0" smtClean="0"/>
              <a:t>reißen aber neue Löcher </a:t>
            </a:r>
            <a:r>
              <a:rPr lang="de-DE" sz="1100" dirty="0"/>
              <a:t>in den </a:t>
            </a:r>
            <a:r>
              <a:rPr lang="de-DE" sz="1100" dirty="0" smtClean="0"/>
              <a:t>Staatshaushalt</a:t>
            </a:r>
            <a:endParaRPr lang="de-DE" sz="1100" dirty="0"/>
          </a:p>
          <a:p>
            <a:pPr>
              <a:spcBef>
                <a:spcPts val="600"/>
              </a:spcBef>
            </a:pPr>
            <a:r>
              <a:rPr lang="de-DE" sz="1100" dirty="0" smtClean="0"/>
              <a:t>Während die Gesamtinflationsrate den Gipfel wohl gesehen hat, dürfte die Kerninflationsrate zunächst noch steigen </a:t>
            </a:r>
            <a:endParaRPr lang="de-DE" sz="1100" dirty="0"/>
          </a:p>
        </p:txBody>
      </p:sp>
      <p:sp>
        <p:nvSpPr>
          <p:cNvPr id="30" name="Inhaltsplatzhalter 29">
            <a:extLst>
              <a:ext uri="{FF2B5EF4-FFF2-40B4-BE49-F238E27FC236}">
                <a16:creationId xmlns:a16="http://schemas.microsoft.com/office/drawing/2014/main" id="{9F582991-CC44-40ED-9D93-010E1F301F30}"/>
              </a:ext>
            </a:extLst>
          </p:cNvPr>
          <p:cNvSpPr>
            <a:spLocks noGrp="1"/>
          </p:cNvSpPr>
          <p:nvPr>
            <p:ph idx="16"/>
          </p:nvPr>
        </p:nvSpPr>
        <p:spPr>
          <a:xfrm>
            <a:off x="252000" y="4731085"/>
            <a:ext cx="4283488" cy="1479600"/>
          </a:xfrm>
          <a:solidFill>
            <a:srgbClr val="BEC9DA"/>
          </a:solidFill>
          <a:ln>
            <a:noFill/>
          </a:ln>
        </p:spPr>
        <p:txBody>
          <a:bodyPr lIns="72000" rIns="72000" anchor="ctr" anchorCtr="0"/>
          <a:lstStyle/>
          <a:p>
            <a:pPr>
              <a:spcBef>
                <a:spcPts val="1300"/>
              </a:spcBef>
            </a:pPr>
            <a:r>
              <a:rPr lang="de-DE" sz="1100" dirty="0" smtClean="0"/>
              <a:t>Die Belastungen aus dem Ukraine-Krieg sind beträchtlich und dürften den BIP-Anstieg für 2022 auf 4,3 % drücken</a:t>
            </a:r>
            <a:endParaRPr lang="de-DE" sz="1100" dirty="0"/>
          </a:p>
          <a:p>
            <a:pPr>
              <a:spcBef>
                <a:spcPts val="600"/>
              </a:spcBef>
            </a:pPr>
            <a:r>
              <a:rPr lang="de-DE" sz="1100" dirty="0" smtClean="0"/>
              <a:t>Höhere Ausgaben für Verteidigung, Flüchtlinge sowie Steuer-entlastungen und Wahlen 2023 – das Budgetdefizit bleibt hoch </a:t>
            </a:r>
          </a:p>
          <a:p>
            <a:pPr>
              <a:spcBef>
                <a:spcPts val="600"/>
              </a:spcBef>
            </a:pPr>
            <a:r>
              <a:rPr lang="de-DE" sz="1100" dirty="0" smtClean="0"/>
              <a:t>Trotz ungelösten Streits um die Rechtsstaatlichkeit darf Polen auf EU-Hilfen </a:t>
            </a:r>
            <a:r>
              <a:rPr lang="de-DE" sz="1100" dirty="0"/>
              <a:t>zur Bewältigung des Flüchtlingszustroms </a:t>
            </a:r>
            <a:r>
              <a:rPr lang="de-DE" sz="1100" dirty="0" smtClean="0"/>
              <a:t>hoffen</a:t>
            </a:r>
            <a:endParaRPr lang="de-DE" sz="1100" dirty="0"/>
          </a:p>
        </p:txBody>
      </p:sp>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50798"/>
            <a:ext cx="4284000" cy="3213353"/>
          </a:xfrm>
          <a:solidFill>
            <a:srgbClr val="DEE4ED"/>
          </a:solidFill>
        </p:spPr>
        <p:txBody>
          <a:bodyPr lIns="72000" tIns="216000" bIns="0"/>
          <a:lstStyle/>
          <a:p>
            <a:pPr marL="0" indent="0" defTabSz="449263">
              <a:spcBef>
                <a:spcPts val="1200"/>
              </a:spcBef>
              <a:buNone/>
            </a:pPr>
            <a:r>
              <a:rPr lang="de-DE" sz="1400" b="1" dirty="0" smtClean="0"/>
              <a:t>Polen: Wirtschaft wächst</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smtClean="0"/>
              <a:t>Quelle: </a:t>
            </a:r>
            <a:r>
              <a:rPr lang="de-DE" altLang="de-DE" sz="800" dirty="0"/>
              <a:t>Refinitiv Datastream. Prognose Jan−Dez 2022: Hauck </a:t>
            </a:r>
            <a:r>
              <a:rPr lang="de-DE" altLang="de-DE" sz="800" dirty="0" smtClean="0"/>
              <a:t>Aufhäuser Lampe</a:t>
            </a: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PLN: Höhere Risikoprämie belastet</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12</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3213353"/>
          </a:xfrm>
          <a:solidFill>
            <a:srgbClr val="DEE4ED"/>
          </a:solidFill>
        </p:spPr>
        <p:txBody>
          <a:bodyPr lIns="72000" tIns="216000" bIns="0"/>
          <a:lstStyle/>
          <a:p>
            <a:pPr marL="0" indent="0" defTabSz="449263">
              <a:spcBef>
                <a:spcPts val="1200"/>
              </a:spcBef>
              <a:buNone/>
            </a:pPr>
            <a:r>
              <a:rPr lang="de-DE" sz="1400" b="1" dirty="0" smtClean="0"/>
              <a:t>Polen: Merklicher Inflationsdruck</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a:t>Quelle: Refinitiv </a:t>
            </a:r>
            <a:r>
              <a:rPr lang="de-DE" altLang="de-DE" sz="800" dirty="0" err="1" smtClean="0"/>
              <a:t>Datastream</a:t>
            </a:r>
            <a:r>
              <a:rPr lang="de-DE" dirty="0" smtClean="0"/>
              <a:t> </a:t>
            </a:r>
          </a:p>
        </p:txBody>
      </p:sp>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861" y="146637"/>
            <a:ext cx="660000" cy="396000"/>
          </a:xfrm>
          <a:prstGeom prst="rect">
            <a:avLst/>
          </a:prstGeom>
          <a:ln w="3175">
            <a:solidFill>
              <a:schemeClr val="tx1"/>
            </a:solidFill>
          </a:ln>
          <a:effectLst/>
        </p:spPr>
      </p:pic>
      <p:graphicFrame>
        <p:nvGraphicFramePr>
          <p:cNvPr id="3" name="Objekt 2"/>
          <p:cNvGraphicFramePr>
            <a:graphicFrameLocks/>
          </p:cNvGraphicFramePr>
          <p:nvPr>
            <p:extLst>
              <p:ext uri="{D42A27DB-BD31-4B8C-83A1-F6EECF244321}">
                <p14:modId xmlns:p14="http://schemas.microsoft.com/office/powerpoint/2010/main" val="2303206553"/>
              </p:ext>
            </p:extLst>
          </p:nvPr>
        </p:nvGraphicFramePr>
        <p:xfrm>
          <a:off x="4654550" y="2286119"/>
          <a:ext cx="4105275" cy="1882800"/>
        </p:xfrm>
        <a:graphic>
          <a:graphicData uri="http://schemas.openxmlformats.org/presentationml/2006/ole">
            <mc:AlternateContent xmlns:mc="http://schemas.openxmlformats.org/markup-compatibility/2006">
              <mc:Choice xmlns:v="urn:schemas-microsoft-com:vml" Requires="v">
                <p:oleObj spid="_x0000_s15708" name="Arbeitsblatt mit Makros" r:id="rId5" imgW="4105257" imgH="2047669" progId="Excel.SheetMacroEnabled.12">
                  <p:link/>
                </p:oleObj>
              </mc:Choice>
              <mc:Fallback>
                <p:oleObj name="Arbeitsblatt mit Makros" r:id="rId5" imgW="4105257" imgH="2047669" progId="Excel.SheetMacroEnabled.12">
                  <p:link/>
                  <p:pic>
                    <p:nvPicPr>
                      <p:cNvPr id="0" name=""/>
                      <p:cNvPicPr preferRelativeResize="0"/>
                      <p:nvPr/>
                    </p:nvPicPr>
                    <p:blipFill>
                      <a:blip r:embed="rId6"/>
                      <a:stretch>
                        <a:fillRect/>
                      </a:stretch>
                    </p:blipFill>
                    <p:spPr>
                      <a:xfrm>
                        <a:off x="4654550" y="2286119"/>
                        <a:ext cx="4105275" cy="1882800"/>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3412769801"/>
              </p:ext>
            </p:extLst>
          </p:nvPr>
        </p:nvGraphicFramePr>
        <p:xfrm>
          <a:off x="303213" y="2281357"/>
          <a:ext cx="3807896" cy="1890000"/>
        </p:xfrm>
        <a:graphic>
          <a:graphicData uri="http://schemas.openxmlformats.org/presentationml/2006/ole">
            <mc:AlternateContent xmlns:mc="http://schemas.openxmlformats.org/markup-compatibility/2006">
              <mc:Choice xmlns:v="urn:schemas-microsoft-com:vml" Requires="v">
                <p:oleObj spid="_x0000_s15709" name="Arbeitsblatt mit Makros" r:id="rId7" imgW="4105257" imgH="2057400" progId="Excel.SheetMacroEnabled.12">
                  <p:link/>
                </p:oleObj>
              </mc:Choice>
              <mc:Fallback>
                <p:oleObj name="Arbeitsblatt mit Makros" r:id="rId7" imgW="4105257" imgH="2057400" progId="Excel.SheetMacroEnabled.12">
                  <p:link/>
                  <p:pic>
                    <p:nvPicPr>
                      <p:cNvPr id="0" name=""/>
                      <p:cNvPicPr/>
                      <p:nvPr/>
                    </p:nvPicPr>
                    <p:blipFill>
                      <a:blip r:embed="rId8"/>
                      <a:stretch>
                        <a:fillRect/>
                      </a:stretch>
                    </p:blipFill>
                    <p:spPr>
                      <a:xfrm>
                        <a:off x="303213" y="2281357"/>
                        <a:ext cx="3807896" cy="1890000"/>
                      </a:xfrm>
                      <a:prstGeom prst="rect">
                        <a:avLst/>
                      </a:prstGeom>
                    </p:spPr>
                  </p:pic>
                </p:oleObj>
              </mc:Fallback>
            </mc:AlternateContent>
          </a:graphicData>
        </a:graphic>
      </p:graphicFrame>
    </p:spTree>
    <p:extLst>
      <p:ext uri="{BB962C8B-B14F-4D97-AF65-F5344CB8AC3E}">
        <p14:creationId xmlns:p14="http://schemas.microsoft.com/office/powerpoint/2010/main" val="628683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nhaltsplatzhalter 30">
            <a:extLst>
              <a:ext uri="{FF2B5EF4-FFF2-40B4-BE49-F238E27FC236}">
                <a16:creationId xmlns:a16="http://schemas.microsoft.com/office/drawing/2014/main" id="{1A8C1D86-2050-4C9D-9BCA-68DE12E5EE27}"/>
              </a:ext>
            </a:extLst>
          </p:cNvPr>
          <p:cNvSpPr>
            <a:spLocks noGrp="1"/>
          </p:cNvSpPr>
          <p:nvPr>
            <p:ph idx="17"/>
          </p:nvPr>
        </p:nvSpPr>
        <p:spPr>
          <a:xfrm>
            <a:off x="4609175" y="4731085"/>
            <a:ext cx="4284000" cy="1479600"/>
          </a:xfrm>
          <a:solidFill>
            <a:srgbClr val="BEC9DA"/>
          </a:solidFill>
          <a:ln>
            <a:noFill/>
          </a:ln>
        </p:spPr>
        <p:txBody>
          <a:bodyPr lIns="72000" rIns="72000" anchor="ctr" anchorCtr="0"/>
          <a:lstStyle/>
          <a:p>
            <a:pPr>
              <a:spcBef>
                <a:spcPts val="1300"/>
              </a:spcBef>
            </a:pPr>
            <a:r>
              <a:rPr lang="de-DE" sz="1100" dirty="0" smtClean="0"/>
              <a:t>Wegen des Ukraine-Kriegs und der erhöhten Risikoprämie bleibt </a:t>
            </a:r>
            <a:r>
              <a:rPr lang="de-DE" sz="1100" dirty="0"/>
              <a:t>PLN bis auf Weiteres belastet </a:t>
            </a:r>
            <a:r>
              <a:rPr lang="de-DE" sz="1100" dirty="0" smtClean="0"/>
              <a:t>und schwankungsanfällig     </a:t>
            </a:r>
            <a:endParaRPr lang="de-DE" sz="1100" dirty="0"/>
          </a:p>
          <a:p>
            <a:pPr>
              <a:spcBef>
                <a:spcPts val="600"/>
              </a:spcBef>
            </a:pPr>
            <a:r>
              <a:rPr lang="de-DE" sz="1100" dirty="0" smtClean="0"/>
              <a:t>Rechtsstreitigkeiten mit der EU bleiben erhalten, dafür resultiert Festigungspotenzial für PLN aus </a:t>
            </a:r>
            <a:r>
              <a:rPr lang="de-DE" sz="1100" dirty="0"/>
              <a:t>dem wachsenden Zinsvorteil </a:t>
            </a:r>
          </a:p>
          <a:p>
            <a:pPr>
              <a:spcBef>
                <a:spcPts val="600"/>
              </a:spcBef>
            </a:pPr>
            <a:r>
              <a:rPr lang="de-DE" sz="1100" dirty="0" smtClean="0"/>
              <a:t>EUR–PLN dürfte vorerst bei Kursen um 4,70 notieren. Auf </a:t>
            </a:r>
            <a:br>
              <a:rPr lang="de-DE" sz="1100" dirty="0" smtClean="0"/>
            </a:br>
            <a:r>
              <a:rPr lang="de-DE" sz="1100" dirty="0" smtClean="0"/>
              <a:t>12M-Sicht rechnen wir mit tieferen Werten bei/unter 4,60</a:t>
            </a:r>
            <a:endParaRPr lang="de-DE" sz="1100" dirty="0"/>
          </a:p>
        </p:txBody>
      </p:sp>
      <p:sp>
        <p:nvSpPr>
          <p:cNvPr id="30" name="Inhaltsplatzhalter 29">
            <a:extLst>
              <a:ext uri="{FF2B5EF4-FFF2-40B4-BE49-F238E27FC236}">
                <a16:creationId xmlns:a16="http://schemas.microsoft.com/office/drawing/2014/main" id="{9F582991-CC44-40ED-9D93-010E1F301F30}"/>
              </a:ext>
            </a:extLst>
          </p:cNvPr>
          <p:cNvSpPr>
            <a:spLocks noGrp="1"/>
          </p:cNvSpPr>
          <p:nvPr>
            <p:ph idx="16"/>
          </p:nvPr>
        </p:nvSpPr>
        <p:spPr>
          <a:xfrm>
            <a:off x="252000" y="4731085"/>
            <a:ext cx="4283488" cy="1479600"/>
          </a:xfrm>
          <a:solidFill>
            <a:srgbClr val="BEC9DA"/>
          </a:solidFill>
          <a:ln>
            <a:noFill/>
          </a:ln>
        </p:spPr>
        <p:txBody>
          <a:bodyPr lIns="72000" rIns="72000" anchor="ctr" anchorCtr="0"/>
          <a:lstStyle/>
          <a:p>
            <a:pPr>
              <a:spcBef>
                <a:spcPts val="1300"/>
              </a:spcBef>
            </a:pPr>
            <a:r>
              <a:rPr lang="de-DE" sz="1100" dirty="0" smtClean="0"/>
              <a:t>Auf die Inflationsrate von fast 10,0 % hat die NBP mit </a:t>
            </a:r>
            <a:r>
              <a:rPr lang="de-DE" sz="1100" dirty="0"/>
              <a:t>Leitzinserhöhungen </a:t>
            </a:r>
            <a:r>
              <a:rPr lang="de-DE" sz="1100" dirty="0" smtClean="0"/>
              <a:t>bislang nur verhalten reagiert</a:t>
            </a:r>
            <a:endParaRPr lang="de-DE" sz="1100" dirty="0"/>
          </a:p>
          <a:p>
            <a:pPr>
              <a:spcBef>
                <a:spcPts val="600"/>
              </a:spcBef>
            </a:pPr>
            <a:r>
              <a:rPr lang="de-DE" sz="1100" dirty="0" smtClean="0"/>
              <a:t>Die </a:t>
            </a:r>
            <a:r>
              <a:rPr lang="de-DE" sz="1100" dirty="0"/>
              <a:t>NBP </a:t>
            </a:r>
            <a:r>
              <a:rPr lang="de-DE" sz="1100" dirty="0" smtClean="0"/>
              <a:t>strebt eine Inflationsrate von unter 3,5 % an. Zu einer stärkeren BIP-Abschwächung soll es aber nicht kommen</a:t>
            </a:r>
          </a:p>
          <a:p>
            <a:pPr>
              <a:spcBef>
                <a:spcPts val="600"/>
              </a:spcBef>
            </a:pPr>
            <a:r>
              <a:rPr lang="de-DE" sz="1100" dirty="0" smtClean="0"/>
              <a:t>Wir erwarten für 2022 noch drei Leitzinserhöhungen. </a:t>
            </a:r>
            <a:r>
              <a:rPr lang="de-DE" sz="1100" dirty="0"/>
              <a:t>Weitere sind </a:t>
            </a:r>
            <a:r>
              <a:rPr lang="de-DE" sz="1100" dirty="0" smtClean="0"/>
              <a:t>im Wahljahr 2023 dann wohl nicht mehr opportun</a:t>
            </a:r>
            <a:endParaRPr lang="de-DE" sz="1100" dirty="0"/>
          </a:p>
        </p:txBody>
      </p:sp>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50798"/>
            <a:ext cx="4284000" cy="3213353"/>
          </a:xfrm>
          <a:solidFill>
            <a:srgbClr val="DEE4ED"/>
          </a:solidFill>
        </p:spPr>
        <p:txBody>
          <a:bodyPr lIns="72000" tIns="216000" bIns="0"/>
          <a:lstStyle/>
          <a:p>
            <a:pPr marL="0" indent="0" defTabSz="449263">
              <a:spcBef>
                <a:spcPts val="1200"/>
              </a:spcBef>
              <a:buNone/>
            </a:pPr>
            <a:r>
              <a:rPr lang="de-DE" sz="1400" b="1" dirty="0" smtClean="0"/>
              <a:t>NBP</a:t>
            </a:r>
            <a:r>
              <a:rPr lang="de-DE" sz="1400" b="1" dirty="0"/>
              <a:t>: Halbherziger Inflationskampf</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smtClean="0"/>
              <a:t>Quelle: Refinitiv Datastream</a:t>
            </a: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PLN: Höhere Risikoprämie belastet</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13</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3213353"/>
          </a:xfrm>
          <a:solidFill>
            <a:srgbClr val="DEE4ED"/>
          </a:solidFill>
        </p:spPr>
        <p:txBody>
          <a:bodyPr lIns="72000" tIns="216000" bIns="0"/>
          <a:lstStyle/>
          <a:p>
            <a:pPr marL="0" indent="0" defTabSz="449263">
              <a:spcBef>
                <a:spcPts val="1200"/>
              </a:spcBef>
              <a:buNone/>
            </a:pPr>
            <a:r>
              <a:rPr lang="de-DE" sz="1400" b="1" dirty="0" smtClean="0"/>
              <a:t>PLN: Durch erhöhte Risikoprämie belastet</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a:t>Quelle: Refinitiv </a:t>
            </a:r>
            <a:r>
              <a:rPr lang="de-DE" altLang="de-DE" sz="800" dirty="0" err="1" smtClean="0"/>
              <a:t>Datastream</a:t>
            </a:r>
            <a:r>
              <a:rPr lang="de-DE" dirty="0" smtClean="0"/>
              <a:t> </a:t>
            </a:r>
          </a:p>
        </p:txBody>
      </p:sp>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861" y="146637"/>
            <a:ext cx="660000" cy="396000"/>
          </a:xfrm>
          <a:prstGeom prst="rect">
            <a:avLst/>
          </a:prstGeom>
          <a:ln w="3175">
            <a:solidFill>
              <a:schemeClr val="tx1"/>
            </a:solidFill>
          </a:ln>
          <a:effectLst/>
        </p:spPr>
      </p:pic>
      <p:graphicFrame>
        <p:nvGraphicFramePr>
          <p:cNvPr id="2" name="Objekt 1"/>
          <p:cNvGraphicFramePr>
            <a:graphicFrameLocks noChangeAspect="1"/>
          </p:cNvGraphicFramePr>
          <p:nvPr>
            <p:extLst>
              <p:ext uri="{D42A27DB-BD31-4B8C-83A1-F6EECF244321}">
                <p14:modId xmlns:p14="http://schemas.microsoft.com/office/powerpoint/2010/main" val="2091512058"/>
              </p:ext>
            </p:extLst>
          </p:nvPr>
        </p:nvGraphicFramePr>
        <p:xfrm>
          <a:off x="289347" y="2276475"/>
          <a:ext cx="3756883" cy="1882800"/>
        </p:xfrm>
        <a:graphic>
          <a:graphicData uri="http://schemas.openxmlformats.org/presentationml/2006/ole">
            <mc:AlternateContent xmlns:mc="http://schemas.openxmlformats.org/markup-compatibility/2006">
              <mc:Choice xmlns:v="urn:schemas-microsoft-com:vml" Requires="v">
                <p:oleObj spid="_x0000_s31966" name="Arbeitsblatt mit Makros" r:id="rId5" imgW="4105257" imgH="2057400" progId="Excel.SheetMacroEnabled.12">
                  <p:link/>
                </p:oleObj>
              </mc:Choice>
              <mc:Fallback>
                <p:oleObj name="Arbeitsblatt mit Makros" r:id="rId5" imgW="4105257" imgH="2057400" progId="Excel.SheetMacroEnabled.12">
                  <p:link/>
                  <p:pic>
                    <p:nvPicPr>
                      <p:cNvPr id="0" name=""/>
                      <p:cNvPicPr/>
                      <p:nvPr/>
                    </p:nvPicPr>
                    <p:blipFill>
                      <a:blip r:embed="rId6"/>
                      <a:stretch>
                        <a:fillRect/>
                      </a:stretch>
                    </p:blipFill>
                    <p:spPr>
                      <a:xfrm>
                        <a:off x="289347" y="2276475"/>
                        <a:ext cx="3756883" cy="1882800"/>
                      </a:xfrm>
                      <a:prstGeom prst="rect">
                        <a:avLst/>
                      </a:prstGeom>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4205946905"/>
              </p:ext>
            </p:extLst>
          </p:nvPr>
        </p:nvGraphicFramePr>
        <p:xfrm>
          <a:off x="4662697" y="2272611"/>
          <a:ext cx="3817657" cy="1904400"/>
        </p:xfrm>
        <a:graphic>
          <a:graphicData uri="http://schemas.openxmlformats.org/presentationml/2006/ole">
            <mc:AlternateContent xmlns:mc="http://schemas.openxmlformats.org/markup-compatibility/2006">
              <mc:Choice xmlns:v="urn:schemas-microsoft-com:vml" Requires="v">
                <p:oleObj spid="_x0000_s31967" name="Arbeitsblatt mit Makros" r:id="rId7" imgW="4105257" imgH="2047669" progId="Excel.SheetMacroEnabled.12">
                  <p:link/>
                </p:oleObj>
              </mc:Choice>
              <mc:Fallback>
                <p:oleObj name="Arbeitsblatt mit Makros" r:id="rId7" imgW="4105257" imgH="2047669" progId="Excel.SheetMacroEnabled.12">
                  <p:link/>
                  <p:pic>
                    <p:nvPicPr>
                      <p:cNvPr id="0" name=""/>
                      <p:cNvPicPr/>
                      <p:nvPr/>
                    </p:nvPicPr>
                    <p:blipFill>
                      <a:blip r:embed="rId8"/>
                      <a:stretch>
                        <a:fillRect/>
                      </a:stretch>
                    </p:blipFill>
                    <p:spPr>
                      <a:xfrm>
                        <a:off x="4662697" y="2272611"/>
                        <a:ext cx="3817657" cy="1904400"/>
                      </a:xfrm>
                      <a:prstGeom prst="rect">
                        <a:avLst/>
                      </a:prstGeom>
                    </p:spPr>
                  </p:pic>
                </p:oleObj>
              </mc:Fallback>
            </mc:AlternateContent>
          </a:graphicData>
        </a:graphic>
      </p:graphicFrame>
    </p:spTree>
    <p:extLst>
      <p:ext uri="{BB962C8B-B14F-4D97-AF65-F5344CB8AC3E}">
        <p14:creationId xmlns:p14="http://schemas.microsoft.com/office/powerpoint/2010/main" val="1815311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nhaltsplatzhalter 30">
            <a:extLst>
              <a:ext uri="{FF2B5EF4-FFF2-40B4-BE49-F238E27FC236}">
                <a16:creationId xmlns:a16="http://schemas.microsoft.com/office/drawing/2014/main" id="{1A8C1D86-2050-4C9D-9BCA-68DE12E5EE27}"/>
              </a:ext>
            </a:extLst>
          </p:cNvPr>
          <p:cNvSpPr>
            <a:spLocks noGrp="1"/>
          </p:cNvSpPr>
          <p:nvPr>
            <p:ph idx="17"/>
          </p:nvPr>
        </p:nvSpPr>
        <p:spPr>
          <a:xfrm>
            <a:off x="4609175" y="4731085"/>
            <a:ext cx="4284000" cy="1479600"/>
          </a:xfrm>
          <a:solidFill>
            <a:srgbClr val="BEC9DA"/>
          </a:solidFill>
          <a:ln>
            <a:noFill/>
          </a:ln>
        </p:spPr>
        <p:txBody>
          <a:bodyPr lIns="72000" rIns="72000" anchor="ctr" anchorCtr="0"/>
          <a:lstStyle/>
          <a:p>
            <a:pPr>
              <a:spcBef>
                <a:spcPts val="1300"/>
              </a:spcBef>
            </a:pPr>
            <a:r>
              <a:rPr lang="de-DE" sz="1100" dirty="0" smtClean="0"/>
              <a:t>Von einer Korrektur am Immobilienmarkt gehen weiterhin </a:t>
            </a:r>
            <a:br>
              <a:rPr lang="de-DE" sz="1100" dirty="0" smtClean="0"/>
            </a:br>
            <a:r>
              <a:rPr lang="de-DE" sz="1100" dirty="0" smtClean="0"/>
              <a:t>hohe Rückschlaggefahren für die Konjunktur aus</a:t>
            </a:r>
            <a:endParaRPr lang="de-DE" sz="1100" dirty="0"/>
          </a:p>
          <a:p>
            <a:pPr>
              <a:spcBef>
                <a:spcPts val="600"/>
              </a:spcBef>
            </a:pPr>
            <a:r>
              <a:rPr lang="de-DE" sz="1100" dirty="0" smtClean="0"/>
              <a:t>Die Inflationsrate ist auch in China gestiegen, allerdings deutlich geringer als in vielen anderen Ländern</a:t>
            </a:r>
            <a:endParaRPr lang="de-DE" sz="1100" dirty="0"/>
          </a:p>
          <a:p>
            <a:pPr>
              <a:spcBef>
                <a:spcPts val="600"/>
              </a:spcBef>
            </a:pPr>
            <a:r>
              <a:rPr lang="de-DE" sz="1100" dirty="0" smtClean="0"/>
              <a:t>Verbraucher konnten Geld wegen ständiger Lockdowns nicht ausgeben und Unternehmen blieben auf höheren Kosten sitzen</a:t>
            </a:r>
            <a:endParaRPr lang="de-DE" sz="1100" dirty="0"/>
          </a:p>
        </p:txBody>
      </p:sp>
      <p:sp>
        <p:nvSpPr>
          <p:cNvPr id="30" name="Inhaltsplatzhalter 29">
            <a:extLst>
              <a:ext uri="{FF2B5EF4-FFF2-40B4-BE49-F238E27FC236}">
                <a16:creationId xmlns:a16="http://schemas.microsoft.com/office/drawing/2014/main" id="{9F582991-CC44-40ED-9D93-010E1F301F30}"/>
              </a:ext>
            </a:extLst>
          </p:cNvPr>
          <p:cNvSpPr>
            <a:spLocks noGrp="1"/>
          </p:cNvSpPr>
          <p:nvPr>
            <p:ph idx="16"/>
          </p:nvPr>
        </p:nvSpPr>
        <p:spPr>
          <a:xfrm>
            <a:off x="252000" y="4731085"/>
            <a:ext cx="4283488" cy="1479600"/>
          </a:xfrm>
          <a:solidFill>
            <a:srgbClr val="BEC9DA"/>
          </a:solidFill>
          <a:ln>
            <a:noFill/>
          </a:ln>
        </p:spPr>
        <p:txBody>
          <a:bodyPr lIns="72000" rIns="72000" anchor="ctr" anchorCtr="0"/>
          <a:lstStyle/>
          <a:p>
            <a:pPr>
              <a:spcBef>
                <a:spcPts val="1300"/>
              </a:spcBef>
            </a:pPr>
            <a:r>
              <a:rPr lang="de-DE" sz="1100" dirty="0" smtClean="0"/>
              <a:t>Die neue </a:t>
            </a:r>
            <a:r>
              <a:rPr lang="de-DE" sz="1100" dirty="0"/>
              <a:t>COVID-Welle und </a:t>
            </a:r>
            <a:r>
              <a:rPr lang="de-DE" sz="1100" dirty="0" smtClean="0"/>
              <a:t>Null-COVID-Strategie </a:t>
            </a:r>
            <a:r>
              <a:rPr lang="de-DE" sz="1100" dirty="0"/>
              <a:t>belasten </a:t>
            </a:r>
            <a:r>
              <a:rPr lang="de-DE" sz="1100" dirty="0" smtClean="0"/>
              <a:t/>
            </a:r>
            <a:br>
              <a:rPr lang="de-DE" sz="1100" dirty="0" smtClean="0"/>
            </a:br>
            <a:r>
              <a:rPr lang="de-DE" sz="1100" dirty="0" smtClean="0"/>
              <a:t>die Wirtschaft, </a:t>
            </a:r>
            <a:r>
              <a:rPr lang="de-DE" sz="1100" dirty="0"/>
              <a:t>zumal die Inlandsnachfrage schwächelt   </a:t>
            </a:r>
          </a:p>
          <a:p>
            <a:pPr>
              <a:spcBef>
                <a:spcPts val="600"/>
              </a:spcBef>
            </a:pPr>
            <a:r>
              <a:rPr lang="de-DE" sz="1100" dirty="0" smtClean="0"/>
              <a:t>Das zeitweise Schließen von Fabriken wird wohl noch länger zum Alltag gehören und Produktion stark beeinträchtigen</a:t>
            </a:r>
            <a:endParaRPr lang="de-DE" sz="1100" dirty="0"/>
          </a:p>
          <a:p>
            <a:pPr>
              <a:spcBef>
                <a:spcPts val="600"/>
              </a:spcBef>
            </a:pPr>
            <a:r>
              <a:rPr lang="de-DE" sz="1100" dirty="0"/>
              <a:t>Um ein stärkeres Abgleiten der Wirtschaft zu </a:t>
            </a:r>
            <a:r>
              <a:rPr lang="de-DE" sz="1100" dirty="0" smtClean="0"/>
              <a:t>verhindern, wird die Regierung unseres Erachtens ausgabefreudig bleiben </a:t>
            </a:r>
            <a:endParaRPr lang="de-DE" sz="1100" dirty="0"/>
          </a:p>
        </p:txBody>
      </p:sp>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50798"/>
            <a:ext cx="4284000" cy="3213353"/>
          </a:xfrm>
          <a:solidFill>
            <a:srgbClr val="DEE4ED"/>
          </a:solidFill>
        </p:spPr>
        <p:txBody>
          <a:bodyPr lIns="72000" tIns="216000" bIns="0"/>
          <a:lstStyle/>
          <a:p>
            <a:pPr marL="0" indent="0" defTabSz="449263">
              <a:spcBef>
                <a:spcPts val="1200"/>
              </a:spcBef>
              <a:buNone/>
            </a:pPr>
            <a:r>
              <a:rPr lang="de-DE" sz="1400" b="1" dirty="0" smtClean="0"/>
              <a:t>China: Anhaltende BIP-Abschwächung </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smtClean="0"/>
              <a:t>Quelle: Refinitiv Datastream</a:t>
            </a:r>
            <a:r>
              <a:rPr lang="de-DE" altLang="de-DE" sz="800" dirty="0"/>
              <a:t>. Prognose Jan−Dez 2022: Hauck </a:t>
            </a:r>
            <a:r>
              <a:rPr lang="de-DE" altLang="de-DE" sz="800" dirty="0" smtClean="0"/>
              <a:t>Aufhäuser Lampe</a:t>
            </a: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CNY</a:t>
            </a:r>
            <a:r>
              <a:rPr lang="de-DE" dirty="0"/>
              <a:t>: Festigung </a:t>
            </a:r>
            <a:r>
              <a:rPr lang="de-DE" dirty="0" smtClean="0"/>
              <a:t>ohne Applaus</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14</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3213353"/>
          </a:xfrm>
          <a:solidFill>
            <a:srgbClr val="DEE4ED"/>
          </a:solidFill>
        </p:spPr>
        <p:txBody>
          <a:bodyPr lIns="72000" tIns="216000" bIns="0"/>
          <a:lstStyle/>
          <a:p>
            <a:pPr marL="0" indent="0" defTabSz="449263">
              <a:spcBef>
                <a:spcPts val="1200"/>
              </a:spcBef>
              <a:buNone/>
            </a:pPr>
            <a:r>
              <a:rPr lang="de-DE" sz="1400" b="1" dirty="0" smtClean="0"/>
              <a:t>China: Kein Stress mit der Inflation</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a:t>Quelle: Refinitiv </a:t>
            </a:r>
            <a:r>
              <a:rPr lang="de-DE" altLang="de-DE" sz="800" dirty="0" err="1" smtClean="0"/>
              <a:t>Datastream</a:t>
            </a:r>
            <a:r>
              <a:rPr lang="de-DE" dirty="0" smtClean="0"/>
              <a:t> </a:t>
            </a:r>
          </a:p>
        </p:txBody>
      </p:sp>
      <p:pic>
        <p:nvPicPr>
          <p:cNvPr id="12"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966" y="144000"/>
            <a:ext cx="673200" cy="39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2" name="Objekt 1"/>
          <p:cNvGraphicFramePr>
            <a:graphicFrameLocks noChangeAspect="1"/>
          </p:cNvGraphicFramePr>
          <p:nvPr>
            <p:extLst>
              <p:ext uri="{D42A27DB-BD31-4B8C-83A1-F6EECF244321}">
                <p14:modId xmlns:p14="http://schemas.microsoft.com/office/powerpoint/2010/main" val="4191054676"/>
              </p:ext>
            </p:extLst>
          </p:nvPr>
        </p:nvGraphicFramePr>
        <p:xfrm>
          <a:off x="4666351" y="2285010"/>
          <a:ext cx="3797589" cy="1890000"/>
        </p:xfrm>
        <a:graphic>
          <a:graphicData uri="http://schemas.openxmlformats.org/presentationml/2006/ole">
            <mc:AlternateContent xmlns:mc="http://schemas.openxmlformats.org/markup-compatibility/2006">
              <mc:Choice xmlns:v="urn:schemas-microsoft-com:vml" Requires="v">
                <p:oleObj spid="_x0000_s25936" name="Arbeitsblatt mit Makros" r:id="rId5" imgW="4105257" imgH="2047669" progId="Excel.SheetMacroEnabled.12">
                  <p:link/>
                </p:oleObj>
              </mc:Choice>
              <mc:Fallback>
                <p:oleObj name="Arbeitsblatt mit Makros" r:id="rId5" imgW="4105257" imgH="2047669" progId="Excel.SheetMacroEnabled.12">
                  <p:link/>
                  <p:pic>
                    <p:nvPicPr>
                      <p:cNvPr id="0" name=""/>
                      <p:cNvPicPr/>
                      <p:nvPr/>
                    </p:nvPicPr>
                    <p:blipFill>
                      <a:blip r:embed="rId6"/>
                      <a:stretch>
                        <a:fillRect/>
                      </a:stretch>
                    </p:blipFill>
                    <p:spPr>
                      <a:xfrm>
                        <a:off x="4666351" y="2285010"/>
                        <a:ext cx="3797589" cy="1890000"/>
                      </a:xfrm>
                      <a:prstGeom prst="rect">
                        <a:avLst/>
                      </a:prstGeom>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1458140269"/>
              </p:ext>
            </p:extLst>
          </p:nvPr>
        </p:nvGraphicFramePr>
        <p:xfrm>
          <a:off x="264844" y="2270718"/>
          <a:ext cx="3820572" cy="1882800"/>
        </p:xfrm>
        <a:graphic>
          <a:graphicData uri="http://schemas.openxmlformats.org/presentationml/2006/ole">
            <mc:AlternateContent xmlns:mc="http://schemas.openxmlformats.org/markup-compatibility/2006">
              <mc:Choice xmlns:v="urn:schemas-microsoft-com:vml" Requires="v">
                <p:oleObj spid="_x0000_s25937" name="Arbeitsblatt mit Makros" r:id="rId7" imgW="4105257" imgH="2047669" progId="Excel.SheetMacroEnabled.12">
                  <p:link/>
                </p:oleObj>
              </mc:Choice>
              <mc:Fallback>
                <p:oleObj name="Arbeitsblatt mit Makros" r:id="rId7" imgW="4105257" imgH="2047669" progId="Excel.SheetMacroEnabled.12">
                  <p:link/>
                  <p:pic>
                    <p:nvPicPr>
                      <p:cNvPr id="0" name=""/>
                      <p:cNvPicPr/>
                      <p:nvPr/>
                    </p:nvPicPr>
                    <p:blipFill>
                      <a:blip r:embed="rId8"/>
                      <a:stretch>
                        <a:fillRect/>
                      </a:stretch>
                    </p:blipFill>
                    <p:spPr>
                      <a:xfrm>
                        <a:off x="264844" y="2270718"/>
                        <a:ext cx="3820572" cy="1882800"/>
                      </a:xfrm>
                      <a:prstGeom prst="rect">
                        <a:avLst/>
                      </a:prstGeom>
                    </p:spPr>
                  </p:pic>
                </p:oleObj>
              </mc:Fallback>
            </mc:AlternateContent>
          </a:graphicData>
        </a:graphic>
      </p:graphicFrame>
    </p:spTree>
    <p:extLst>
      <p:ext uri="{BB962C8B-B14F-4D97-AF65-F5344CB8AC3E}">
        <p14:creationId xmlns:p14="http://schemas.microsoft.com/office/powerpoint/2010/main" val="2764980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nhaltsplatzhalter 30">
            <a:extLst>
              <a:ext uri="{FF2B5EF4-FFF2-40B4-BE49-F238E27FC236}">
                <a16:creationId xmlns:a16="http://schemas.microsoft.com/office/drawing/2014/main" id="{1A8C1D86-2050-4C9D-9BCA-68DE12E5EE27}"/>
              </a:ext>
            </a:extLst>
          </p:cNvPr>
          <p:cNvSpPr>
            <a:spLocks noGrp="1"/>
          </p:cNvSpPr>
          <p:nvPr>
            <p:ph idx="17"/>
          </p:nvPr>
        </p:nvSpPr>
        <p:spPr>
          <a:xfrm>
            <a:off x="4609175" y="4731085"/>
            <a:ext cx="4284000" cy="1479600"/>
          </a:xfrm>
          <a:solidFill>
            <a:srgbClr val="BEC9DA"/>
          </a:solidFill>
          <a:ln>
            <a:noFill/>
          </a:ln>
        </p:spPr>
        <p:txBody>
          <a:bodyPr lIns="72000" rIns="72000" anchor="ctr" anchorCtr="0"/>
          <a:lstStyle/>
          <a:p>
            <a:pPr>
              <a:spcBef>
                <a:spcPts val="1300"/>
              </a:spcBef>
            </a:pPr>
            <a:r>
              <a:rPr lang="de-DE" sz="1100" dirty="0" smtClean="0"/>
              <a:t>Trotz sich abzeichnender Leitzinserhöhungen der Fed </a:t>
            </a:r>
            <a:br>
              <a:rPr lang="de-DE" sz="1100" dirty="0" smtClean="0"/>
            </a:br>
            <a:r>
              <a:rPr lang="de-DE" sz="1100" dirty="0" smtClean="0"/>
              <a:t>hat sich CNY beständig gegenüber USD gefestigt</a:t>
            </a:r>
            <a:endParaRPr lang="de-DE" sz="1100" dirty="0"/>
          </a:p>
          <a:p>
            <a:pPr>
              <a:spcBef>
                <a:spcPts val="600"/>
              </a:spcBef>
            </a:pPr>
            <a:r>
              <a:rPr lang="de-DE" sz="1100" dirty="0" smtClean="0"/>
              <a:t>Der Zauber der niedrigen chinesischen Inflationsrate auf CNY ist dann vorüber, wenn die US-Inflationsrate wieder sinkt</a:t>
            </a:r>
            <a:endParaRPr lang="de-DE" sz="1100" dirty="0"/>
          </a:p>
          <a:p>
            <a:pPr>
              <a:spcBef>
                <a:spcPts val="600"/>
              </a:spcBef>
            </a:pPr>
            <a:r>
              <a:rPr lang="de-DE" sz="1100" dirty="0" smtClean="0"/>
              <a:t>Aus fundamentaler Sicht spricht unseres Erachtens vieles dafür, dass CNY bald schwächer zu EUR notieren wird </a:t>
            </a:r>
            <a:endParaRPr lang="de-DE" sz="1100" dirty="0"/>
          </a:p>
        </p:txBody>
      </p:sp>
      <p:sp>
        <p:nvSpPr>
          <p:cNvPr id="30" name="Inhaltsplatzhalter 29">
            <a:extLst>
              <a:ext uri="{FF2B5EF4-FFF2-40B4-BE49-F238E27FC236}">
                <a16:creationId xmlns:a16="http://schemas.microsoft.com/office/drawing/2014/main" id="{9F582991-CC44-40ED-9D93-010E1F301F30}"/>
              </a:ext>
            </a:extLst>
          </p:cNvPr>
          <p:cNvSpPr>
            <a:spLocks noGrp="1"/>
          </p:cNvSpPr>
          <p:nvPr>
            <p:ph idx="16"/>
          </p:nvPr>
        </p:nvSpPr>
        <p:spPr>
          <a:xfrm>
            <a:off x="252000" y="4731085"/>
            <a:ext cx="4283488" cy="1479600"/>
          </a:xfrm>
          <a:solidFill>
            <a:srgbClr val="BEC9DA"/>
          </a:solidFill>
          <a:ln>
            <a:noFill/>
          </a:ln>
        </p:spPr>
        <p:txBody>
          <a:bodyPr lIns="72000" rIns="72000" anchor="ctr" anchorCtr="0"/>
          <a:lstStyle/>
          <a:p>
            <a:pPr>
              <a:spcBef>
                <a:spcPts val="1300"/>
              </a:spcBef>
            </a:pPr>
            <a:r>
              <a:rPr lang="de-DE" sz="1100" dirty="0" smtClean="0"/>
              <a:t>Die </a:t>
            </a:r>
            <a:r>
              <a:rPr lang="de-DE" sz="1100" dirty="0" err="1" smtClean="0"/>
              <a:t>PBoC</a:t>
            </a:r>
            <a:r>
              <a:rPr lang="de-DE" sz="1100" dirty="0" smtClean="0"/>
              <a:t> wird die Konjunktur leitzins- und liquiditätsseitig </a:t>
            </a:r>
            <a:br>
              <a:rPr lang="de-DE" sz="1100" dirty="0" smtClean="0"/>
            </a:br>
            <a:r>
              <a:rPr lang="de-DE" sz="1100" dirty="0" smtClean="0"/>
              <a:t>weiterhin unterstützen, ohne dabei aggressiv zu agieren</a:t>
            </a:r>
            <a:endParaRPr lang="de-DE" sz="1100" dirty="0"/>
          </a:p>
          <a:p>
            <a:pPr>
              <a:spcBef>
                <a:spcPts val="600"/>
              </a:spcBef>
            </a:pPr>
            <a:r>
              <a:rPr lang="de-DE" sz="1100" dirty="0" smtClean="0"/>
              <a:t>Dabei wird ihr Spagat zwischen Wachstumsstabilisierung </a:t>
            </a:r>
            <a:br>
              <a:rPr lang="de-DE" sz="1100" dirty="0" smtClean="0"/>
            </a:br>
            <a:r>
              <a:rPr lang="de-DE" sz="1100" dirty="0" smtClean="0"/>
              <a:t>und hoher Unternehmensverschuldung eher größer werden</a:t>
            </a:r>
          </a:p>
          <a:p>
            <a:pPr>
              <a:spcBef>
                <a:spcPts val="600"/>
              </a:spcBef>
            </a:pPr>
            <a:r>
              <a:rPr lang="de-DE" sz="1100" dirty="0"/>
              <a:t>Wir erwarten, dass der Kapitalzufluss </a:t>
            </a:r>
            <a:r>
              <a:rPr lang="de-DE" sz="1100" dirty="0" smtClean="0"/>
              <a:t>wegen </a:t>
            </a:r>
            <a:r>
              <a:rPr lang="de-DE" sz="1100" dirty="0"/>
              <a:t>der chinesischen Geldpolitik </a:t>
            </a:r>
            <a:r>
              <a:rPr lang="de-DE" sz="1100" dirty="0" smtClean="0"/>
              <a:t>nicht stärker </a:t>
            </a:r>
            <a:r>
              <a:rPr lang="de-DE" sz="1100" dirty="0"/>
              <a:t>abnehmen wird</a:t>
            </a:r>
          </a:p>
        </p:txBody>
      </p:sp>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50798"/>
            <a:ext cx="4284000" cy="3213353"/>
          </a:xfrm>
          <a:solidFill>
            <a:srgbClr val="DEE4ED"/>
          </a:solidFill>
        </p:spPr>
        <p:txBody>
          <a:bodyPr lIns="72000" tIns="216000" bIns="0"/>
          <a:lstStyle/>
          <a:p>
            <a:pPr marL="0" indent="0" defTabSz="449263">
              <a:spcBef>
                <a:spcPts val="1200"/>
              </a:spcBef>
              <a:buNone/>
            </a:pPr>
            <a:r>
              <a:rPr lang="de-DE" sz="1400" b="1" dirty="0" err="1" smtClean="0"/>
              <a:t>PBoC</a:t>
            </a:r>
            <a:r>
              <a:rPr lang="de-DE" sz="1400" b="1" dirty="0" smtClean="0"/>
              <a:t>: Auf vorsichtigem Lockerungskurs</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smtClean="0"/>
              <a:t>Quelle: Refinitiv Datastream</a:t>
            </a: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CNY: </a:t>
            </a:r>
            <a:r>
              <a:rPr lang="de-DE" dirty="0"/>
              <a:t>Festigung </a:t>
            </a:r>
            <a:r>
              <a:rPr lang="de-DE" dirty="0" smtClean="0"/>
              <a:t>ohne Applaus</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15</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3213353"/>
          </a:xfrm>
          <a:solidFill>
            <a:srgbClr val="DEE4ED"/>
          </a:solidFill>
        </p:spPr>
        <p:txBody>
          <a:bodyPr lIns="72000" tIns="216000" bIns="0"/>
          <a:lstStyle/>
          <a:p>
            <a:pPr marL="0" indent="0" defTabSz="449263">
              <a:spcBef>
                <a:spcPts val="1200"/>
              </a:spcBef>
              <a:buNone/>
            </a:pPr>
            <a:r>
              <a:rPr lang="de-DE" sz="1400" b="1" dirty="0" smtClean="0"/>
              <a:t>CNY: Verschuldung bremst Festigung </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a:t>Quelle: Refinitiv </a:t>
            </a:r>
            <a:r>
              <a:rPr lang="de-DE" altLang="de-DE" sz="800" dirty="0" smtClean="0"/>
              <a:t>Datastream</a:t>
            </a:r>
            <a:r>
              <a:rPr lang="de-DE" dirty="0" smtClean="0"/>
              <a:t> </a:t>
            </a:r>
          </a:p>
        </p:txBody>
      </p:sp>
      <p:pic>
        <p:nvPicPr>
          <p:cNvPr id="12"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966" y="144000"/>
            <a:ext cx="673200" cy="39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2" name="Objekt 1"/>
          <p:cNvGraphicFramePr>
            <a:graphicFrameLocks noChangeAspect="1"/>
          </p:cNvGraphicFramePr>
          <p:nvPr>
            <p:extLst>
              <p:ext uri="{D42A27DB-BD31-4B8C-83A1-F6EECF244321}">
                <p14:modId xmlns:p14="http://schemas.microsoft.com/office/powerpoint/2010/main" val="3543557585"/>
              </p:ext>
            </p:extLst>
          </p:nvPr>
        </p:nvGraphicFramePr>
        <p:xfrm>
          <a:off x="306598" y="2283477"/>
          <a:ext cx="3791994" cy="1882800"/>
        </p:xfrm>
        <a:graphic>
          <a:graphicData uri="http://schemas.openxmlformats.org/presentationml/2006/ole">
            <mc:AlternateContent xmlns:mc="http://schemas.openxmlformats.org/markup-compatibility/2006">
              <mc:Choice xmlns:v="urn:schemas-microsoft-com:vml" Requires="v">
                <p:oleObj spid="_x0000_s32988" name="Arbeitsblatt mit Makros" r:id="rId5" imgW="4105257" imgH="2038286" progId="Excel.SheetMacroEnabled.12">
                  <p:link/>
                </p:oleObj>
              </mc:Choice>
              <mc:Fallback>
                <p:oleObj name="Arbeitsblatt mit Makros" r:id="rId5" imgW="4105257" imgH="2038286" progId="Excel.SheetMacroEnabled.12">
                  <p:link/>
                  <p:pic>
                    <p:nvPicPr>
                      <p:cNvPr id="0" name=""/>
                      <p:cNvPicPr/>
                      <p:nvPr/>
                    </p:nvPicPr>
                    <p:blipFill>
                      <a:blip r:embed="rId6"/>
                      <a:stretch>
                        <a:fillRect/>
                      </a:stretch>
                    </p:blipFill>
                    <p:spPr>
                      <a:xfrm>
                        <a:off x="306598" y="2283477"/>
                        <a:ext cx="3791994" cy="1882800"/>
                      </a:xfrm>
                      <a:prstGeom prst="rect">
                        <a:avLst/>
                      </a:prstGeom>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2566313883"/>
              </p:ext>
            </p:extLst>
          </p:nvPr>
        </p:nvGraphicFramePr>
        <p:xfrm>
          <a:off x="4663119" y="2289864"/>
          <a:ext cx="3745490" cy="1868400"/>
        </p:xfrm>
        <a:graphic>
          <a:graphicData uri="http://schemas.openxmlformats.org/presentationml/2006/ole">
            <mc:AlternateContent xmlns:mc="http://schemas.openxmlformats.org/markup-compatibility/2006">
              <mc:Choice xmlns:v="urn:schemas-microsoft-com:vml" Requires="v">
                <p:oleObj spid="_x0000_s32989" name="Arbeitsblatt mit Makros" r:id="rId7" imgW="4105257" imgH="2047669" progId="Excel.SheetMacroEnabled.12">
                  <p:link/>
                </p:oleObj>
              </mc:Choice>
              <mc:Fallback>
                <p:oleObj name="Arbeitsblatt mit Makros" r:id="rId7" imgW="4105257" imgH="2047669" progId="Excel.SheetMacroEnabled.12">
                  <p:link/>
                  <p:pic>
                    <p:nvPicPr>
                      <p:cNvPr id="0" name=""/>
                      <p:cNvPicPr/>
                      <p:nvPr/>
                    </p:nvPicPr>
                    <p:blipFill>
                      <a:blip r:embed="rId8"/>
                      <a:stretch>
                        <a:fillRect/>
                      </a:stretch>
                    </p:blipFill>
                    <p:spPr>
                      <a:xfrm>
                        <a:off x="4663119" y="2289864"/>
                        <a:ext cx="3745490" cy="1868400"/>
                      </a:xfrm>
                      <a:prstGeom prst="rect">
                        <a:avLst/>
                      </a:prstGeom>
                    </p:spPr>
                  </p:pic>
                </p:oleObj>
              </mc:Fallback>
            </mc:AlternateContent>
          </a:graphicData>
        </a:graphic>
      </p:graphicFrame>
    </p:spTree>
    <p:extLst>
      <p:ext uri="{BB962C8B-B14F-4D97-AF65-F5344CB8AC3E}">
        <p14:creationId xmlns:p14="http://schemas.microsoft.com/office/powerpoint/2010/main" val="216927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nhaltsplatzhalter 30">
            <a:extLst>
              <a:ext uri="{FF2B5EF4-FFF2-40B4-BE49-F238E27FC236}">
                <a16:creationId xmlns:a16="http://schemas.microsoft.com/office/drawing/2014/main" id="{1A8C1D86-2050-4C9D-9BCA-68DE12E5EE27}"/>
              </a:ext>
            </a:extLst>
          </p:cNvPr>
          <p:cNvSpPr>
            <a:spLocks noGrp="1"/>
          </p:cNvSpPr>
          <p:nvPr>
            <p:ph idx="17"/>
          </p:nvPr>
        </p:nvSpPr>
        <p:spPr>
          <a:xfrm>
            <a:off x="4609175" y="4731085"/>
            <a:ext cx="4284000" cy="1479600"/>
          </a:xfrm>
          <a:solidFill>
            <a:srgbClr val="BEC9DA"/>
          </a:solidFill>
          <a:ln>
            <a:noFill/>
          </a:ln>
        </p:spPr>
        <p:txBody>
          <a:bodyPr lIns="72000" rIns="72000" anchor="ctr" anchorCtr="0"/>
          <a:lstStyle/>
          <a:p>
            <a:pPr>
              <a:spcBef>
                <a:spcPts val="1300"/>
              </a:spcBef>
            </a:pPr>
            <a:r>
              <a:rPr lang="de-DE" sz="1100" dirty="0" smtClean="0"/>
              <a:t>Die </a:t>
            </a:r>
            <a:r>
              <a:rPr lang="de-DE" sz="1100" dirty="0"/>
              <a:t>Gesamtinflationsrate </a:t>
            </a:r>
            <a:r>
              <a:rPr lang="de-DE" sz="1100" dirty="0" smtClean="0"/>
              <a:t>liegt weiterhin deutlich über </a:t>
            </a:r>
            <a:r>
              <a:rPr lang="de-DE" sz="1100" dirty="0"/>
              <a:t>dem </a:t>
            </a:r>
            <a:r>
              <a:rPr lang="de-DE" sz="1100" dirty="0" smtClean="0"/>
              <a:t/>
            </a:r>
            <a:br>
              <a:rPr lang="de-DE" sz="1100" dirty="0" smtClean="0"/>
            </a:br>
            <a:r>
              <a:rPr lang="de-DE" sz="1100" dirty="0" smtClean="0"/>
              <a:t>2-%-Ziel </a:t>
            </a:r>
            <a:r>
              <a:rPr lang="de-DE" sz="1100" dirty="0"/>
              <a:t>der </a:t>
            </a:r>
            <a:r>
              <a:rPr lang="de-DE" sz="1100" dirty="0" err="1"/>
              <a:t>Norges</a:t>
            </a:r>
            <a:r>
              <a:rPr lang="de-DE" sz="1100" dirty="0"/>
              <a:t> </a:t>
            </a:r>
            <a:r>
              <a:rPr lang="de-DE" sz="1100" dirty="0" smtClean="0"/>
              <a:t>Bank, die Kernrate lugt leicht darüber  </a:t>
            </a:r>
            <a:endParaRPr lang="de-DE" sz="1100" dirty="0"/>
          </a:p>
          <a:p>
            <a:pPr>
              <a:spcBef>
                <a:spcPts val="600"/>
              </a:spcBef>
            </a:pPr>
            <a:r>
              <a:rPr lang="de-DE" sz="1100" dirty="0" smtClean="0"/>
              <a:t>Der erhöhte Inflationsdruck dürfte vorerst bestehen bleiben </a:t>
            </a:r>
            <a:br>
              <a:rPr lang="de-DE" sz="1100" dirty="0" smtClean="0"/>
            </a:br>
            <a:r>
              <a:rPr lang="de-DE" sz="1100" dirty="0" smtClean="0"/>
              <a:t>und die Kernrate in den kommenden Monate weiter steigen</a:t>
            </a:r>
            <a:endParaRPr lang="de-DE" sz="1100" dirty="0"/>
          </a:p>
          <a:p>
            <a:pPr>
              <a:spcBef>
                <a:spcPts val="600"/>
              </a:spcBef>
            </a:pPr>
            <a:r>
              <a:rPr lang="de-DE" sz="1100" dirty="0" smtClean="0"/>
              <a:t>Trotz kriegsbedingter Abwärtsrisiken für die Wirtschaft wird die Notenbank das Inflationsrisiko voraussichtlich höher gewichten </a:t>
            </a:r>
            <a:endParaRPr lang="de-DE" sz="1100" dirty="0"/>
          </a:p>
        </p:txBody>
      </p:sp>
      <p:sp>
        <p:nvSpPr>
          <p:cNvPr id="30" name="Inhaltsplatzhalter 29">
            <a:extLst>
              <a:ext uri="{FF2B5EF4-FFF2-40B4-BE49-F238E27FC236}">
                <a16:creationId xmlns:a16="http://schemas.microsoft.com/office/drawing/2014/main" id="{9F582991-CC44-40ED-9D93-010E1F301F30}"/>
              </a:ext>
            </a:extLst>
          </p:cNvPr>
          <p:cNvSpPr>
            <a:spLocks noGrp="1"/>
          </p:cNvSpPr>
          <p:nvPr>
            <p:ph idx="16"/>
          </p:nvPr>
        </p:nvSpPr>
        <p:spPr>
          <a:xfrm>
            <a:off x="252000" y="4731085"/>
            <a:ext cx="4283488" cy="1479600"/>
          </a:xfrm>
          <a:solidFill>
            <a:srgbClr val="BEC9DA"/>
          </a:solidFill>
          <a:ln>
            <a:noFill/>
          </a:ln>
        </p:spPr>
        <p:txBody>
          <a:bodyPr lIns="72000" rIns="72000" anchor="ctr" anchorCtr="0"/>
          <a:lstStyle/>
          <a:p>
            <a:pPr>
              <a:spcBef>
                <a:spcPts val="1300"/>
              </a:spcBef>
            </a:pPr>
            <a:r>
              <a:rPr lang="de-DE" sz="1100" dirty="0" smtClean="0"/>
              <a:t>Nach kräftiger Erholung </a:t>
            </a:r>
            <a:r>
              <a:rPr lang="de-DE" sz="1100" dirty="0"/>
              <a:t>vom Corona-Einbruch </a:t>
            </a:r>
            <a:r>
              <a:rPr lang="de-DE" sz="1100" dirty="0" smtClean="0"/>
              <a:t>dürfte das </a:t>
            </a:r>
            <a:r>
              <a:rPr lang="de-DE" sz="1100" dirty="0"/>
              <a:t>BIP-Wachstum 2022 </a:t>
            </a:r>
            <a:r>
              <a:rPr lang="de-DE" sz="1100" dirty="0" smtClean="0"/>
              <a:t>wegen des Ukraine-Kriegs moderat ausfallen </a:t>
            </a:r>
            <a:endParaRPr lang="de-DE" sz="1100" dirty="0"/>
          </a:p>
          <a:p>
            <a:pPr>
              <a:spcBef>
                <a:spcPts val="600"/>
              </a:spcBef>
            </a:pPr>
            <a:r>
              <a:rPr lang="de-DE" sz="1100" dirty="0" smtClean="0"/>
              <a:t>Für die Gesamtwirtschaft (einschließlich Öl- und Gasindustrie) erwarten wir für 2022 einen BIP-Zuwachs von 3,5 % </a:t>
            </a:r>
          </a:p>
          <a:p>
            <a:pPr>
              <a:spcBef>
                <a:spcPts val="600"/>
              </a:spcBef>
            </a:pPr>
            <a:r>
              <a:rPr lang="de-DE" sz="1100" dirty="0"/>
              <a:t>Im Zuge der EU-Strategie, Energieimporte stärker zu </a:t>
            </a:r>
            <a:r>
              <a:rPr lang="de-DE" sz="1100" dirty="0" err="1"/>
              <a:t>diversifi</a:t>
            </a:r>
            <a:r>
              <a:rPr lang="de-DE" sz="1100" dirty="0"/>
              <a:t>-zieren, profitieren Norwegens Wirtschaft und Arbeitsmarkt        </a:t>
            </a:r>
          </a:p>
        </p:txBody>
      </p:sp>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50798"/>
            <a:ext cx="4284000" cy="3213353"/>
          </a:xfrm>
          <a:solidFill>
            <a:srgbClr val="DEE4ED"/>
          </a:solidFill>
        </p:spPr>
        <p:txBody>
          <a:bodyPr lIns="72000" tIns="216000" bIns="0"/>
          <a:lstStyle/>
          <a:p>
            <a:pPr marL="0" indent="0" defTabSz="449263">
              <a:spcBef>
                <a:spcPts val="1200"/>
              </a:spcBef>
              <a:buNone/>
            </a:pPr>
            <a:r>
              <a:rPr lang="de-DE" sz="1400" b="1" dirty="0" smtClean="0"/>
              <a:t>Norwegen: Stabiles BIP-Wachstum </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smtClean="0"/>
              <a:t>Quelle: Refinitiv </a:t>
            </a:r>
            <a:r>
              <a:rPr lang="de-DE" altLang="de-DE" sz="800" dirty="0"/>
              <a:t>Datastream. Prognose Jan−Dez 2022: Hauck </a:t>
            </a:r>
            <a:r>
              <a:rPr lang="de-DE" altLang="de-DE" sz="800" dirty="0" smtClean="0"/>
              <a:t>Aufhäuser Lampe</a:t>
            </a: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NOK: Rohölpreis und Leitzins tragen</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16</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3213353"/>
          </a:xfrm>
          <a:solidFill>
            <a:srgbClr val="DEE4ED"/>
          </a:solidFill>
        </p:spPr>
        <p:txBody>
          <a:bodyPr lIns="72000" tIns="216000" bIns="0"/>
          <a:lstStyle/>
          <a:p>
            <a:pPr marL="0" indent="0" defTabSz="449263">
              <a:spcBef>
                <a:spcPts val="1200"/>
              </a:spcBef>
              <a:buNone/>
            </a:pPr>
            <a:r>
              <a:rPr lang="de-DE" sz="1400" b="1" dirty="0" smtClean="0"/>
              <a:t>Norwegen: Inflationsauftrieb hält inne</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a:t>Quelle: Refinitiv </a:t>
            </a:r>
            <a:r>
              <a:rPr lang="de-DE" altLang="de-DE" sz="800" dirty="0" smtClean="0"/>
              <a:t>Datastream</a:t>
            </a:r>
            <a:r>
              <a:rPr lang="de-DE" dirty="0" smtClean="0"/>
              <a:t> </a:t>
            </a:r>
          </a:p>
        </p:txBody>
      </p:sp>
      <p:pic>
        <p:nvPicPr>
          <p:cNvPr id="12" name="Grafik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58228" y="144000"/>
            <a:ext cx="673200" cy="396000"/>
          </a:xfrm>
          <a:prstGeom prst="rect">
            <a:avLst/>
          </a:prstGeom>
          <a:ln>
            <a:solidFill>
              <a:schemeClr val="tx1"/>
            </a:solidFill>
          </a:ln>
          <a:effectLst/>
        </p:spPr>
      </p:pic>
      <p:graphicFrame>
        <p:nvGraphicFramePr>
          <p:cNvPr id="3" name="Objekt 2"/>
          <p:cNvGraphicFramePr>
            <a:graphicFrameLocks noChangeAspect="1"/>
          </p:cNvGraphicFramePr>
          <p:nvPr>
            <p:extLst>
              <p:ext uri="{D42A27DB-BD31-4B8C-83A1-F6EECF244321}">
                <p14:modId xmlns:p14="http://schemas.microsoft.com/office/powerpoint/2010/main" val="4019472056"/>
              </p:ext>
            </p:extLst>
          </p:nvPr>
        </p:nvGraphicFramePr>
        <p:xfrm>
          <a:off x="309984" y="2258708"/>
          <a:ext cx="3783433" cy="1904400"/>
        </p:xfrm>
        <a:graphic>
          <a:graphicData uri="http://schemas.openxmlformats.org/presentationml/2006/ole">
            <mc:AlternateContent xmlns:mc="http://schemas.openxmlformats.org/markup-compatibility/2006">
              <mc:Choice xmlns:v="urn:schemas-microsoft-com:vml" Requires="v">
                <p:oleObj spid="_x0000_s27984" name="Arbeitsblatt mit Makros" r:id="rId5" imgW="4105257" imgH="2057400" progId="Excel.SheetMacroEnabled.12">
                  <p:link/>
                </p:oleObj>
              </mc:Choice>
              <mc:Fallback>
                <p:oleObj name="Arbeitsblatt mit Makros" r:id="rId5" imgW="4105257" imgH="2057400" progId="Excel.SheetMacroEnabled.12">
                  <p:link/>
                  <p:pic>
                    <p:nvPicPr>
                      <p:cNvPr id="0" name=""/>
                      <p:cNvPicPr/>
                      <p:nvPr/>
                    </p:nvPicPr>
                    <p:blipFill>
                      <a:blip r:embed="rId6"/>
                      <a:stretch>
                        <a:fillRect/>
                      </a:stretch>
                    </p:blipFill>
                    <p:spPr>
                      <a:xfrm>
                        <a:off x="309984" y="2258708"/>
                        <a:ext cx="3783433" cy="1904400"/>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3852630710"/>
              </p:ext>
            </p:extLst>
          </p:nvPr>
        </p:nvGraphicFramePr>
        <p:xfrm>
          <a:off x="4636820" y="2281238"/>
          <a:ext cx="3759924" cy="1875600"/>
        </p:xfrm>
        <a:graphic>
          <a:graphicData uri="http://schemas.openxmlformats.org/presentationml/2006/ole">
            <mc:AlternateContent xmlns:mc="http://schemas.openxmlformats.org/markup-compatibility/2006">
              <mc:Choice xmlns:v="urn:schemas-microsoft-com:vml" Requires="v">
                <p:oleObj spid="_x0000_s27985" name="Arbeitsblatt mit Makros" r:id="rId7" imgW="4105257" imgH="2047669" progId="Excel.SheetMacroEnabled.12">
                  <p:link/>
                </p:oleObj>
              </mc:Choice>
              <mc:Fallback>
                <p:oleObj name="Arbeitsblatt mit Makros" r:id="rId7" imgW="4105257" imgH="2047669" progId="Excel.SheetMacroEnabled.12">
                  <p:link/>
                  <p:pic>
                    <p:nvPicPr>
                      <p:cNvPr id="0" name=""/>
                      <p:cNvPicPr/>
                      <p:nvPr/>
                    </p:nvPicPr>
                    <p:blipFill>
                      <a:blip r:embed="rId8"/>
                      <a:stretch>
                        <a:fillRect/>
                      </a:stretch>
                    </p:blipFill>
                    <p:spPr>
                      <a:xfrm>
                        <a:off x="4636820" y="2281238"/>
                        <a:ext cx="3759924" cy="1875600"/>
                      </a:xfrm>
                      <a:prstGeom prst="rect">
                        <a:avLst/>
                      </a:prstGeom>
                    </p:spPr>
                  </p:pic>
                </p:oleObj>
              </mc:Fallback>
            </mc:AlternateContent>
          </a:graphicData>
        </a:graphic>
      </p:graphicFrame>
    </p:spTree>
    <p:extLst>
      <p:ext uri="{BB962C8B-B14F-4D97-AF65-F5344CB8AC3E}">
        <p14:creationId xmlns:p14="http://schemas.microsoft.com/office/powerpoint/2010/main" val="1061438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nhaltsplatzhalter 30">
            <a:extLst>
              <a:ext uri="{FF2B5EF4-FFF2-40B4-BE49-F238E27FC236}">
                <a16:creationId xmlns:a16="http://schemas.microsoft.com/office/drawing/2014/main" id="{1A8C1D86-2050-4C9D-9BCA-68DE12E5EE27}"/>
              </a:ext>
            </a:extLst>
          </p:cNvPr>
          <p:cNvSpPr>
            <a:spLocks noGrp="1"/>
          </p:cNvSpPr>
          <p:nvPr>
            <p:ph idx="17"/>
          </p:nvPr>
        </p:nvSpPr>
        <p:spPr>
          <a:xfrm>
            <a:off x="4609175" y="4731085"/>
            <a:ext cx="4284000" cy="1479600"/>
          </a:xfrm>
          <a:solidFill>
            <a:srgbClr val="BEC9DA"/>
          </a:solidFill>
          <a:ln>
            <a:noFill/>
          </a:ln>
        </p:spPr>
        <p:txBody>
          <a:bodyPr lIns="72000" rIns="72000" anchor="ctr" anchorCtr="0"/>
          <a:lstStyle/>
          <a:p>
            <a:pPr>
              <a:spcBef>
                <a:spcPts val="1300"/>
              </a:spcBef>
            </a:pPr>
            <a:r>
              <a:rPr lang="de-DE" sz="1100" dirty="0"/>
              <a:t>Nach Belastungsphasen hat sich NOK meist deutlich erholt – das ist auch zurzeit der Fall</a:t>
            </a:r>
          </a:p>
          <a:p>
            <a:pPr>
              <a:spcBef>
                <a:spcPts val="600"/>
              </a:spcBef>
            </a:pPr>
            <a:r>
              <a:rPr lang="de-DE" sz="1100" dirty="0" smtClean="0"/>
              <a:t>Die zur EZB relativ kräftige Leitzinserhöhungsabsicht der</a:t>
            </a:r>
            <a:br>
              <a:rPr lang="de-DE" sz="1100" dirty="0" smtClean="0"/>
            </a:br>
            <a:r>
              <a:rPr lang="de-DE" sz="1100" dirty="0" err="1" smtClean="0"/>
              <a:t>Norges</a:t>
            </a:r>
            <a:r>
              <a:rPr lang="de-DE" sz="1100" dirty="0" smtClean="0"/>
              <a:t> Bank und der hohe Rohölpreis treiben NOK an</a:t>
            </a:r>
          </a:p>
          <a:p>
            <a:pPr>
              <a:spcBef>
                <a:spcPts val="600"/>
              </a:spcBef>
            </a:pPr>
            <a:r>
              <a:rPr lang="de-DE" sz="1100" dirty="0" smtClean="0"/>
              <a:t>Auf 6M-Sicht erwarten wir deshalb tiefere EUR-NOK-Kurse </a:t>
            </a:r>
            <a:br>
              <a:rPr lang="de-DE" sz="1100" dirty="0" smtClean="0"/>
            </a:br>
            <a:r>
              <a:rPr lang="de-DE" sz="1100" dirty="0" smtClean="0"/>
              <a:t>bei 9,10. Auf 12M-Sicht dürfte der Kurs noch niedriger sein</a:t>
            </a:r>
            <a:endParaRPr lang="de-DE" sz="1100" dirty="0"/>
          </a:p>
        </p:txBody>
      </p:sp>
      <p:sp>
        <p:nvSpPr>
          <p:cNvPr id="30" name="Inhaltsplatzhalter 29">
            <a:extLst>
              <a:ext uri="{FF2B5EF4-FFF2-40B4-BE49-F238E27FC236}">
                <a16:creationId xmlns:a16="http://schemas.microsoft.com/office/drawing/2014/main" id="{9F582991-CC44-40ED-9D93-010E1F301F30}"/>
              </a:ext>
            </a:extLst>
          </p:cNvPr>
          <p:cNvSpPr>
            <a:spLocks noGrp="1"/>
          </p:cNvSpPr>
          <p:nvPr>
            <p:ph idx="16"/>
          </p:nvPr>
        </p:nvSpPr>
        <p:spPr>
          <a:xfrm>
            <a:off x="252000" y="4731085"/>
            <a:ext cx="4283488" cy="1479600"/>
          </a:xfrm>
          <a:solidFill>
            <a:srgbClr val="BEC9DA"/>
          </a:solidFill>
          <a:ln>
            <a:noFill/>
          </a:ln>
        </p:spPr>
        <p:txBody>
          <a:bodyPr lIns="72000" rIns="72000" anchor="ctr" anchorCtr="0"/>
          <a:lstStyle/>
          <a:p>
            <a:pPr>
              <a:spcBef>
                <a:spcPts val="1300"/>
              </a:spcBef>
            </a:pPr>
            <a:r>
              <a:rPr lang="de-DE" sz="1100" dirty="0" err="1" smtClean="0"/>
              <a:t>Norges</a:t>
            </a:r>
            <a:r>
              <a:rPr lang="de-DE" sz="1100" dirty="0" smtClean="0"/>
              <a:t> Bank wird den im September 2021 begonnenen Leitzinserhöhungszyklus in den nächsten Monaten fortsetzen </a:t>
            </a:r>
            <a:endParaRPr lang="de-DE" sz="1100" dirty="0"/>
          </a:p>
          <a:p>
            <a:pPr>
              <a:spcBef>
                <a:spcPts val="600"/>
              </a:spcBef>
            </a:pPr>
            <a:r>
              <a:rPr lang="de-DE" sz="1100" dirty="0" smtClean="0"/>
              <a:t>Auf ihrer </a:t>
            </a:r>
            <a:r>
              <a:rPr lang="de-DE" sz="1100" dirty="0"/>
              <a:t>Sitzung vom 24.03.2022 </a:t>
            </a:r>
            <a:r>
              <a:rPr lang="de-DE" sz="1100" dirty="0" smtClean="0"/>
              <a:t>stellte </a:t>
            </a:r>
            <a:r>
              <a:rPr lang="de-DE" sz="1100" dirty="0"/>
              <a:t>die Notenbank einen steilen Zinserhöhungspfad bis </a:t>
            </a:r>
            <a:r>
              <a:rPr lang="de-DE" sz="1100" dirty="0" smtClean="0"/>
              <a:t>Ende 2024 in Aussicht</a:t>
            </a:r>
            <a:endParaRPr lang="de-DE" sz="1100" dirty="0" smtClean="0">
              <a:solidFill>
                <a:srgbClr val="FF0000"/>
              </a:solidFill>
            </a:endParaRPr>
          </a:p>
          <a:p>
            <a:pPr>
              <a:spcBef>
                <a:spcPts val="600"/>
              </a:spcBef>
            </a:pPr>
            <a:r>
              <a:rPr lang="de-DE" sz="1100" dirty="0" smtClean="0"/>
              <a:t>Wir rechen damit, dass der Leitzins bis zum Jahresende 2022 </a:t>
            </a:r>
            <a:r>
              <a:rPr lang="de-DE" sz="1100" dirty="0"/>
              <a:t>in vier Schritten auf </a:t>
            </a:r>
            <a:r>
              <a:rPr lang="de-DE" sz="1100" dirty="0" smtClean="0"/>
              <a:t>1,75 % steigen wird</a:t>
            </a:r>
            <a:endParaRPr lang="de-DE" sz="1100" dirty="0"/>
          </a:p>
        </p:txBody>
      </p:sp>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50798"/>
            <a:ext cx="4284000" cy="3213353"/>
          </a:xfrm>
          <a:solidFill>
            <a:srgbClr val="DEE4ED"/>
          </a:solidFill>
        </p:spPr>
        <p:txBody>
          <a:bodyPr lIns="72000" tIns="216000" bIns="0"/>
          <a:lstStyle/>
          <a:p>
            <a:pPr marL="0" indent="0" defTabSz="449263">
              <a:spcBef>
                <a:spcPts val="1200"/>
              </a:spcBef>
              <a:buNone/>
            </a:pPr>
            <a:r>
              <a:rPr lang="de-DE" sz="1400" b="1" dirty="0" smtClean="0"/>
              <a:t>NBK: Auf Straffungskurs</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smtClean="0"/>
              <a:t>Quelle: Refinitiv Datastream</a:t>
            </a: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NOK: Rohölpreis </a:t>
            </a:r>
            <a:r>
              <a:rPr lang="de-DE" dirty="0"/>
              <a:t>und </a:t>
            </a:r>
            <a:r>
              <a:rPr lang="de-DE" dirty="0" smtClean="0"/>
              <a:t>Leitzins tragen</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17</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3213353"/>
          </a:xfrm>
          <a:solidFill>
            <a:srgbClr val="DEE4ED"/>
          </a:solidFill>
        </p:spPr>
        <p:txBody>
          <a:bodyPr lIns="72000" tIns="216000" bIns="0"/>
          <a:lstStyle/>
          <a:p>
            <a:pPr marL="0" indent="0" defTabSz="449263">
              <a:spcBef>
                <a:spcPts val="1200"/>
              </a:spcBef>
              <a:buNone/>
            </a:pPr>
            <a:r>
              <a:rPr lang="de-DE" sz="1400" b="1" dirty="0" smtClean="0"/>
              <a:t>EUR–NOK: Tiefere Kurse im Blick</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a:t>Quelle: Refinitiv </a:t>
            </a:r>
            <a:r>
              <a:rPr lang="de-DE" altLang="de-DE" sz="800" dirty="0" smtClean="0"/>
              <a:t>Datastream</a:t>
            </a:r>
            <a:r>
              <a:rPr lang="de-DE" dirty="0" smtClean="0"/>
              <a:t> </a:t>
            </a:r>
          </a:p>
        </p:txBody>
      </p:sp>
      <p:pic>
        <p:nvPicPr>
          <p:cNvPr id="12" name="Grafik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58228" y="144000"/>
            <a:ext cx="673200" cy="396000"/>
          </a:xfrm>
          <a:prstGeom prst="rect">
            <a:avLst/>
          </a:prstGeom>
          <a:ln>
            <a:solidFill>
              <a:schemeClr val="tx1"/>
            </a:solidFill>
          </a:ln>
          <a:effectLst/>
        </p:spPr>
      </p:pic>
      <p:graphicFrame>
        <p:nvGraphicFramePr>
          <p:cNvPr id="2" name="Objekt 1"/>
          <p:cNvGraphicFramePr>
            <a:graphicFrameLocks noChangeAspect="1"/>
          </p:cNvGraphicFramePr>
          <p:nvPr>
            <p:extLst>
              <p:ext uri="{D42A27DB-BD31-4B8C-83A1-F6EECF244321}">
                <p14:modId xmlns:p14="http://schemas.microsoft.com/office/powerpoint/2010/main" val="3224807947"/>
              </p:ext>
            </p:extLst>
          </p:nvPr>
        </p:nvGraphicFramePr>
        <p:xfrm>
          <a:off x="306602" y="2289864"/>
          <a:ext cx="3759924" cy="1875600"/>
        </p:xfrm>
        <a:graphic>
          <a:graphicData uri="http://schemas.openxmlformats.org/presentationml/2006/ole">
            <mc:AlternateContent xmlns:mc="http://schemas.openxmlformats.org/markup-compatibility/2006">
              <mc:Choice xmlns:v="urn:schemas-microsoft-com:vml" Requires="v">
                <p:oleObj spid="_x0000_s34010" name="Arbeitsblatt mit Makros" r:id="rId5" imgW="4105257" imgH="2047669" progId="Excel.SheetMacroEnabled.12">
                  <p:link/>
                </p:oleObj>
              </mc:Choice>
              <mc:Fallback>
                <p:oleObj name="Arbeitsblatt mit Makros" r:id="rId5" imgW="4105257" imgH="2047669" progId="Excel.SheetMacroEnabled.12">
                  <p:link/>
                  <p:pic>
                    <p:nvPicPr>
                      <p:cNvPr id="0" name=""/>
                      <p:cNvPicPr/>
                      <p:nvPr/>
                    </p:nvPicPr>
                    <p:blipFill>
                      <a:blip r:embed="rId6"/>
                      <a:stretch>
                        <a:fillRect/>
                      </a:stretch>
                    </p:blipFill>
                    <p:spPr>
                      <a:xfrm>
                        <a:off x="306602" y="2289864"/>
                        <a:ext cx="3759924" cy="1875600"/>
                      </a:xfrm>
                      <a:prstGeom prst="rect">
                        <a:avLst/>
                      </a:prstGeom>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4052549468"/>
              </p:ext>
            </p:extLst>
          </p:nvPr>
        </p:nvGraphicFramePr>
        <p:xfrm>
          <a:off x="4659610" y="2289863"/>
          <a:ext cx="3774358" cy="1882800"/>
        </p:xfrm>
        <a:graphic>
          <a:graphicData uri="http://schemas.openxmlformats.org/presentationml/2006/ole">
            <mc:AlternateContent xmlns:mc="http://schemas.openxmlformats.org/markup-compatibility/2006">
              <mc:Choice xmlns:v="urn:schemas-microsoft-com:vml" Requires="v">
                <p:oleObj spid="_x0000_s34011" name="Arbeitsblatt mit Makros" r:id="rId7" imgW="4105257" imgH="2047669" progId="Excel.SheetMacroEnabled.12">
                  <p:link/>
                </p:oleObj>
              </mc:Choice>
              <mc:Fallback>
                <p:oleObj name="Arbeitsblatt mit Makros" r:id="rId7" imgW="4105257" imgH="2047669" progId="Excel.SheetMacroEnabled.12">
                  <p:link/>
                  <p:pic>
                    <p:nvPicPr>
                      <p:cNvPr id="0" name=""/>
                      <p:cNvPicPr/>
                      <p:nvPr/>
                    </p:nvPicPr>
                    <p:blipFill>
                      <a:blip r:embed="rId8"/>
                      <a:stretch>
                        <a:fillRect/>
                      </a:stretch>
                    </p:blipFill>
                    <p:spPr>
                      <a:xfrm>
                        <a:off x="4659610" y="2289863"/>
                        <a:ext cx="3774358" cy="1882800"/>
                      </a:xfrm>
                      <a:prstGeom prst="rect">
                        <a:avLst/>
                      </a:prstGeom>
                    </p:spPr>
                  </p:pic>
                </p:oleObj>
              </mc:Fallback>
            </mc:AlternateContent>
          </a:graphicData>
        </a:graphic>
      </p:graphicFrame>
    </p:spTree>
    <p:extLst>
      <p:ext uri="{BB962C8B-B14F-4D97-AF65-F5344CB8AC3E}">
        <p14:creationId xmlns:p14="http://schemas.microsoft.com/office/powerpoint/2010/main" val="30299625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49388"/>
            <a:ext cx="4284000" cy="4761631"/>
          </a:xfrm>
          <a:solidFill>
            <a:srgbClr val="DEE4ED"/>
          </a:solidFill>
        </p:spPr>
        <p:txBody>
          <a:bodyPr lIns="72000" tIns="216000" bIns="0"/>
          <a:lstStyle/>
          <a:p>
            <a:pPr marL="0" indent="0" defTabSz="449263">
              <a:spcBef>
                <a:spcPts val="1200"/>
              </a:spcBef>
              <a:buNone/>
            </a:pPr>
            <a:r>
              <a:rPr lang="de-DE" sz="1300" b="1" dirty="0"/>
              <a:t>Zinsabstand beim 3-Monatsgeld zu Deutschland (</a:t>
            </a:r>
            <a:r>
              <a:rPr lang="de-DE" sz="1300" b="1" dirty="0" err="1"/>
              <a:t>Bp</a:t>
            </a:r>
            <a:r>
              <a:rPr lang="de-DE" sz="1300" b="1" dirty="0" smtClean="0"/>
              <a:t>)</a:t>
            </a:r>
          </a:p>
          <a:p>
            <a:pPr marL="0" indent="0" defTabSz="449263">
              <a:spcBef>
                <a:spcPts val="1200"/>
              </a:spcBef>
              <a:buNone/>
            </a:pPr>
            <a:endParaRPr lang="de-DE" sz="1300" b="1" dirty="0"/>
          </a:p>
          <a:p>
            <a:pPr marL="0" indent="0" defTabSz="449263">
              <a:spcBef>
                <a:spcPts val="1200"/>
              </a:spcBef>
              <a:buNone/>
            </a:pPr>
            <a:endParaRPr lang="de-DE" sz="1300" b="1" dirty="0" smtClean="0"/>
          </a:p>
          <a:p>
            <a:pPr marL="0" indent="0" defTabSz="449263">
              <a:spcBef>
                <a:spcPts val="1200"/>
              </a:spcBef>
              <a:buNone/>
            </a:pPr>
            <a:endParaRPr lang="de-DE" sz="1300" b="1" dirty="0"/>
          </a:p>
          <a:p>
            <a:pPr marL="0" indent="0" defTabSz="449263">
              <a:spcBef>
                <a:spcPts val="1200"/>
              </a:spcBef>
              <a:buNone/>
            </a:pPr>
            <a:endParaRPr lang="de-DE" sz="1300" b="1" dirty="0" smtClean="0"/>
          </a:p>
          <a:p>
            <a:pPr marL="0" indent="0" defTabSz="449263">
              <a:spcBef>
                <a:spcPts val="1200"/>
              </a:spcBef>
              <a:buNone/>
            </a:pPr>
            <a:endParaRPr lang="de-DE" sz="1300" b="1" dirty="0"/>
          </a:p>
          <a:p>
            <a:pPr marL="0" indent="0" defTabSz="449263">
              <a:spcBef>
                <a:spcPts val="1600"/>
              </a:spcBef>
              <a:buNone/>
            </a:pPr>
            <a:r>
              <a:rPr lang="de-DE" sz="1300" b="1" dirty="0" smtClean="0"/>
              <a:t>          DKK</a:t>
            </a:r>
            <a:endParaRPr lang="de-DE" sz="1300" b="1" dirty="0"/>
          </a:p>
          <a:p>
            <a:pPr marL="0" indent="0" defTabSz="449263">
              <a:spcBef>
                <a:spcPts val="1200"/>
              </a:spcBef>
              <a:buNone/>
            </a:pPr>
            <a:endParaRPr lang="de-DE" sz="1400" b="1" dirty="0" smtClean="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Skandinavien</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18</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4760221"/>
          </a:xfrm>
          <a:solidFill>
            <a:srgbClr val="DEE4ED"/>
          </a:solidFill>
        </p:spPr>
        <p:txBody>
          <a:bodyPr lIns="72000" tIns="216000" bIns="0"/>
          <a:lstStyle/>
          <a:p>
            <a:pPr marL="0" indent="0" defTabSz="449263">
              <a:spcBef>
                <a:spcPts val="1200"/>
              </a:spcBef>
              <a:buNone/>
            </a:pPr>
            <a:r>
              <a:rPr lang="de-DE" sz="1300" b="1" dirty="0" smtClean="0"/>
              <a:t>          NOK</a:t>
            </a:r>
          </a:p>
          <a:p>
            <a:pPr marL="0" indent="0" defTabSz="449263">
              <a:spcBef>
                <a:spcPts val="1200"/>
              </a:spcBef>
              <a:buNone/>
            </a:pPr>
            <a:endParaRPr lang="de-DE" sz="1300" b="1" dirty="0"/>
          </a:p>
          <a:p>
            <a:pPr marL="0" indent="0" defTabSz="449263">
              <a:spcBef>
                <a:spcPts val="1200"/>
              </a:spcBef>
              <a:buNone/>
            </a:pPr>
            <a:endParaRPr lang="de-DE" sz="1300" b="1" dirty="0" smtClean="0"/>
          </a:p>
          <a:p>
            <a:pPr marL="0" indent="0" defTabSz="449263">
              <a:spcBef>
                <a:spcPts val="1200"/>
              </a:spcBef>
              <a:buNone/>
            </a:pPr>
            <a:endParaRPr lang="de-DE" sz="1300" b="1" dirty="0"/>
          </a:p>
          <a:p>
            <a:pPr marL="0" indent="0" defTabSz="449263">
              <a:spcBef>
                <a:spcPts val="1200"/>
              </a:spcBef>
              <a:buNone/>
            </a:pPr>
            <a:endParaRPr lang="de-DE" sz="1300" b="1" dirty="0" smtClean="0"/>
          </a:p>
          <a:p>
            <a:pPr marL="0" indent="0" defTabSz="449263">
              <a:spcBef>
                <a:spcPts val="1200"/>
              </a:spcBef>
              <a:buNone/>
            </a:pPr>
            <a:endParaRPr lang="de-DE" sz="1300" b="1" dirty="0"/>
          </a:p>
          <a:p>
            <a:pPr marL="0" indent="0" defTabSz="449263">
              <a:spcBef>
                <a:spcPts val="1600"/>
              </a:spcBef>
              <a:buNone/>
            </a:pPr>
            <a:r>
              <a:rPr lang="de-DE" sz="1300" b="1" dirty="0" smtClean="0"/>
              <a:t>          SEK</a:t>
            </a:r>
          </a:p>
          <a:p>
            <a:pPr marL="0" indent="0" defTabSz="449263">
              <a:spcBef>
                <a:spcPts val="1200"/>
              </a:spcBef>
              <a:buNone/>
            </a:pPr>
            <a:endParaRPr lang="de-DE" sz="1300" b="1" dirty="0" smtClean="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p:txBody>
      </p:sp>
      <p:sp>
        <p:nvSpPr>
          <p:cNvPr id="12" name="Textplatzhalter 11">
            <a:extLst>
              <a:ext uri="{FF2B5EF4-FFF2-40B4-BE49-F238E27FC236}">
                <a16:creationId xmlns:a16="http://schemas.microsoft.com/office/drawing/2014/main" id="{2856E399-D057-4418-ADE9-CDAC9C05A9E6}"/>
              </a:ext>
            </a:extLst>
          </p:cNvPr>
          <p:cNvSpPr>
            <a:spLocks noGrp="1"/>
          </p:cNvSpPr>
          <p:nvPr>
            <p:ph type="body" sz="quarter" idx="13"/>
          </p:nvPr>
        </p:nvSpPr>
        <p:spPr>
          <a:xfrm>
            <a:off x="252000" y="165600"/>
            <a:ext cx="8639999" cy="203004"/>
          </a:xfrm>
        </p:spPr>
        <p:txBody>
          <a:bodyPr/>
          <a:lstStyle/>
          <a:p>
            <a:r>
              <a:rPr lang="de-DE" dirty="0"/>
              <a:t>Andere Währungen</a:t>
            </a:r>
          </a:p>
          <a:p>
            <a:endParaRPr lang="de-DE" dirty="0"/>
          </a:p>
        </p:txBody>
      </p:sp>
      <p:sp>
        <p:nvSpPr>
          <p:cNvPr id="2" name="Textfeld 1"/>
          <p:cNvSpPr txBox="1"/>
          <p:nvPr/>
        </p:nvSpPr>
        <p:spPr>
          <a:xfrm>
            <a:off x="340914" y="5952219"/>
            <a:ext cx="2044460" cy="138023"/>
          </a:xfrm>
          <a:prstGeom prst="rect">
            <a:avLst/>
          </a:prstGeom>
          <a:noFill/>
        </p:spPr>
        <p:txBody>
          <a:bodyPr wrap="none" lIns="0" tIns="0" rIns="0" bIns="0" rtlCol="0">
            <a:noAutofit/>
          </a:bodyPr>
          <a:lstStyle/>
          <a:p>
            <a:pPr defTabSz="432000">
              <a:lnSpc>
                <a:spcPct val="110000"/>
              </a:lnSpc>
            </a:pPr>
            <a:r>
              <a:rPr lang="de-DE" altLang="de-DE" sz="800" dirty="0">
                <a:solidFill>
                  <a:srgbClr val="505456"/>
                </a:solidFill>
              </a:rPr>
              <a:t>Quelle für alle Grafiken: Refinitiv Datastream</a:t>
            </a:r>
            <a:endParaRPr lang="de-DE" sz="800" dirty="0">
              <a:solidFill>
                <a:srgbClr val="505456"/>
              </a:solidFill>
            </a:endParaRPr>
          </a:p>
        </p:txBody>
      </p:sp>
      <p:pic>
        <p:nvPicPr>
          <p:cNvPr id="10" name="Grafik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694588" y="1595012"/>
            <a:ext cx="378000" cy="252000"/>
          </a:xfrm>
          <a:prstGeom prst="rect">
            <a:avLst/>
          </a:prstGeom>
          <a:effectLst>
            <a:outerShdw blurRad="50800" dist="38100" dir="2700000" algn="ctr" rotWithShape="0">
              <a:schemeClr val="tx1">
                <a:alpha val="40000"/>
              </a:schemeClr>
            </a:outerShdw>
          </a:effectLst>
        </p:spPr>
      </p:pic>
      <p:pic>
        <p:nvPicPr>
          <p:cNvPr id="13" name="Grafik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694574" y="3859454"/>
            <a:ext cx="378000" cy="252000"/>
          </a:xfrm>
          <a:prstGeom prst="rect">
            <a:avLst/>
          </a:prstGeom>
          <a:effectLst>
            <a:outerShdw blurRad="50800" dist="38100" dir="2700000" algn="ctr" rotWithShape="0">
              <a:schemeClr val="tx1">
                <a:alpha val="40000"/>
              </a:schemeClr>
            </a:outerShdw>
          </a:effectLst>
        </p:spPr>
      </p:pic>
      <p:pic>
        <p:nvPicPr>
          <p:cNvPr id="14" name="Grafik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35866" y="3859456"/>
            <a:ext cx="378000" cy="252000"/>
          </a:xfrm>
          <a:prstGeom prst="rect">
            <a:avLst/>
          </a:prstGeom>
          <a:effectLst>
            <a:outerShdw blurRad="50800" dist="38100" dir="2700000" algn="ctr" rotWithShape="0">
              <a:schemeClr val="tx1">
                <a:alpha val="40000"/>
              </a:schemeClr>
            </a:outerShdw>
          </a:effectLst>
        </p:spPr>
      </p:pic>
      <p:graphicFrame>
        <p:nvGraphicFramePr>
          <p:cNvPr id="3" name="Objekt 2"/>
          <p:cNvGraphicFramePr>
            <a:graphicFrameLocks noChangeAspect="1"/>
          </p:cNvGraphicFramePr>
          <p:nvPr>
            <p:extLst>
              <p:ext uri="{D42A27DB-BD31-4B8C-83A1-F6EECF244321}">
                <p14:modId xmlns:p14="http://schemas.microsoft.com/office/powerpoint/2010/main" val="633583356"/>
              </p:ext>
            </p:extLst>
          </p:nvPr>
        </p:nvGraphicFramePr>
        <p:xfrm>
          <a:off x="306540" y="1968328"/>
          <a:ext cx="4076640" cy="1609200"/>
        </p:xfrm>
        <a:graphic>
          <a:graphicData uri="http://schemas.openxmlformats.org/presentationml/2006/ole">
            <mc:AlternateContent xmlns:mc="http://schemas.openxmlformats.org/markup-compatibility/2006">
              <mc:Choice xmlns:v="urn:schemas-microsoft-com:vml" Requires="v">
                <p:oleObj spid="_x0000_s17078" name="Arbeitsblatt mit Makros" r:id="rId7" imgW="4105257" imgH="1628543" progId="Excel.SheetMacroEnabled.12">
                  <p:link/>
                </p:oleObj>
              </mc:Choice>
              <mc:Fallback>
                <p:oleObj name="Arbeitsblatt mit Makros" r:id="rId7" imgW="4105257" imgH="1628543" progId="Excel.SheetMacroEnabled.12">
                  <p:link/>
                  <p:pic>
                    <p:nvPicPr>
                      <p:cNvPr id="0" name=""/>
                      <p:cNvPicPr/>
                      <p:nvPr/>
                    </p:nvPicPr>
                    <p:blipFill>
                      <a:blip r:embed="rId8"/>
                      <a:stretch>
                        <a:fillRect/>
                      </a:stretch>
                    </p:blipFill>
                    <p:spPr>
                      <a:xfrm>
                        <a:off x="306540" y="1968328"/>
                        <a:ext cx="4076640" cy="1609200"/>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3400744276"/>
              </p:ext>
            </p:extLst>
          </p:nvPr>
        </p:nvGraphicFramePr>
        <p:xfrm>
          <a:off x="4659313" y="1967908"/>
          <a:ext cx="4105275" cy="1628775"/>
        </p:xfrm>
        <a:graphic>
          <a:graphicData uri="http://schemas.openxmlformats.org/presentationml/2006/ole">
            <mc:AlternateContent xmlns:mc="http://schemas.openxmlformats.org/markup-compatibility/2006">
              <mc:Choice xmlns:v="urn:schemas-microsoft-com:vml" Requires="v">
                <p:oleObj spid="_x0000_s17079" name="Arbeitsblatt mit Makros" r:id="rId9" imgW="4105257" imgH="1628543" progId="Excel.SheetMacroEnabled.12">
                  <p:link/>
                </p:oleObj>
              </mc:Choice>
              <mc:Fallback>
                <p:oleObj name="Arbeitsblatt mit Makros" r:id="rId9" imgW="4105257" imgH="1628543" progId="Excel.SheetMacroEnabled.12">
                  <p:link/>
                  <p:pic>
                    <p:nvPicPr>
                      <p:cNvPr id="0" name=""/>
                      <p:cNvPicPr/>
                      <p:nvPr/>
                    </p:nvPicPr>
                    <p:blipFill>
                      <a:blip r:embed="rId10"/>
                      <a:stretch>
                        <a:fillRect/>
                      </a:stretch>
                    </p:blipFill>
                    <p:spPr>
                      <a:xfrm>
                        <a:off x="4659313" y="1967908"/>
                        <a:ext cx="4105275" cy="1628775"/>
                      </a:xfrm>
                      <a:prstGeom prst="rect">
                        <a:avLst/>
                      </a:prstGeom>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3336236724"/>
              </p:ext>
            </p:extLst>
          </p:nvPr>
        </p:nvGraphicFramePr>
        <p:xfrm>
          <a:off x="309449" y="4239735"/>
          <a:ext cx="4105275" cy="1619250"/>
        </p:xfrm>
        <a:graphic>
          <a:graphicData uri="http://schemas.openxmlformats.org/presentationml/2006/ole">
            <mc:AlternateContent xmlns:mc="http://schemas.openxmlformats.org/markup-compatibility/2006">
              <mc:Choice xmlns:v="urn:schemas-microsoft-com:vml" Requires="v">
                <p:oleObj spid="_x0000_s17080" name="Arbeitsblatt mit Makros" r:id="rId11" imgW="4105257" imgH="1619160" progId="Excel.SheetMacroEnabled.12">
                  <p:link/>
                </p:oleObj>
              </mc:Choice>
              <mc:Fallback>
                <p:oleObj name="Arbeitsblatt mit Makros" r:id="rId11" imgW="4105257" imgH="1619160" progId="Excel.SheetMacroEnabled.12">
                  <p:link/>
                  <p:pic>
                    <p:nvPicPr>
                      <p:cNvPr id="0" name=""/>
                      <p:cNvPicPr/>
                      <p:nvPr/>
                    </p:nvPicPr>
                    <p:blipFill>
                      <a:blip r:embed="rId12"/>
                      <a:stretch>
                        <a:fillRect/>
                      </a:stretch>
                    </p:blipFill>
                    <p:spPr>
                      <a:xfrm>
                        <a:off x="309449" y="4239735"/>
                        <a:ext cx="4105275" cy="1619250"/>
                      </a:xfrm>
                      <a:prstGeom prst="rect">
                        <a:avLst/>
                      </a:prstGeom>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1635965280"/>
              </p:ext>
            </p:extLst>
          </p:nvPr>
        </p:nvGraphicFramePr>
        <p:xfrm>
          <a:off x="4647887" y="4250482"/>
          <a:ext cx="4105275" cy="1619250"/>
        </p:xfrm>
        <a:graphic>
          <a:graphicData uri="http://schemas.openxmlformats.org/presentationml/2006/ole">
            <mc:AlternateContent xmlns:mc="http://schemas.openxmlformats.org/markup-compatibility/2006">
              <mc:Choice xmlns:v="urn:schemas-microsoft-com:vml" Requires="v">
                <p:oleObj spid="_x0000_s17081" name="Arbeitsblatt mit Makros" r:id="rId13" imgW="4105257" imgH="1619160" progId="Excel.SheetMacroEnabled.12">
                  <p:link/>
                </p:oleObj>
              </mc:Choice>
              <mc:Fallback>
                <p:oleObj name="Arbeitsblatt mit Makros" r:id="rId13" imgW="4105257" imgH="1619160" progId="Excel.SheetMacroEnabled.12">
                  <p:link/>
                  <p:pic>
                    <p:nvPicPr>
                      <p:cNvPr id="0" name=""/>
                      <p:cNvPicPr/>
                      <p:nvPr/>
                    </p:nvPicPr>
                    <p:blipFill>
                      <a:blip r:embed="rId14"/>
                      <a:stretch>
                        <a:fillRect/>
                      </a:stretch>
                    </p:blipFill>
                    <p:spPr>
                      <a:xfrm>
                        <a:off x="4647887" y="4250482"/>
                        <a:ext cx="4105275" cy="1619250"/>
                      </a:xfrm>
                      <a:prstGeom prst="rect">
                        <a:avLst/>
                      </a:prstGeom>
                    </p:spPr>
                  </p:pic>
                </p:oleObj>
              </mc:Fallback>
            </mc:AlternateContent>
          </a:graphicData>
        </a:graphic>
      </p:graphicFrame>
    </p:spTree>
    <p:extLst>
      <p:ext uri="{BB962C8B-B14F-4D97-AF65-F5344CB8AC3E}">
        <p14:creationId xmlns:p14="http://schemas.microsoft.com/office/powerpoint/2010/main" val="1349158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8B98B554-2C91-4057-ABC2-8B5C918445DC}"/>
              </a:ext>
            </a:extLst>
          </p:cNvPr>
          <p:cNvSpPr>
            <a:spLocks noGrp="1"/>
          </p:cNvSpPr>
          <p:nvPr>
            <p:ph type="body" sz="quarter" idx="14"/>
          </p:nvPr>
        </p:nvSpPr>
        <p:spPr/>
        <p:txBody>
          <a:bodyPr/>
          <a:lstStyle/>
          <a:p>
            <a:r>
              <a:rPr lang="de-DE" dirty="0" smtClean="0"/>
              <a:t>Währungskompass</a:t>
            </a:r>
            <a:endParaRPr lang="de-DE" dirty="0"/>
          </a:p>
        </p:txBody>
      </p:sp>
      <p:sp>
        <p:nvSpPr>
          <p:cNvPr id="11" name="Titel 10">
            <a:extLst>
              <a:ext uri="{FF2B5EF4-FFF2-40B4-BE49-F238E27FC236}">
                <a16:creationId xmlns:a16="http://schemas.microsoft.com/office/drawing/2014/main" id="{B266FA09-0DC2-4B3F-8B17-C28A64D8B5AF}"/>
              </a:ext>
            </a:extLst>
          </p:cNvPr>
          <p:cNvSpPr>
            <a:spLocks noGrp="1"/>
          </p:cNvSpPr>
          <p:nvPr>
            <p:ph type="title"/>
          </p:nvPr>
        </p:nvSpPr>
        <p:spPr/>
        <p:txBody>
          <a:bodyPr/>
          <a:lstStyle/>
          <a:p>
            <a:r>
              <a:rPr lang="de-DE" dirty="0" smtClean="0"/>
              <a:t>#Währungen</a:t>
            </a:r>
            <a:endParaRPr lang="de-DE" dirty="0"/>
          </a:p>
        </p:txBody>
      </p:sp>
      <p:sp>
        <p:nvSpPr>
          <p:cNvPr id="7" name="Datumsplatzhalter 6">
            <a:extLst>
              <a:ext uri="{FF2B5EF4-FFF2-40B4-BE49-F238E27FC236}">
                <a16:creationId xmlns:a16="http://schemas.microsoft.com/office/drawing/2014/main" id="{810C9DFF-B425-4F77-AA37-1F99E77B4509}"/>
              </a:ext>
            </a:extLst>
          </p:cNvPr>
          <p:cNvSpPr>
            <a:spLocks noGrp="1"/>
          </p:cNvSpPr>
          <p:nvPr>
            <p:ph type="dt" sz="half" idx="10"/>
          </p:nvPr>
        </p:nvSpPr>
        <p:spPr>
          <a:xfrm>
            <a:off x="9144000" y="6858000"/>
            <a:ext cx="0" cy="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00" b="0" i="0" u="none" strike="noStrike" kern="1200" cap="none" spc="0" normalizeH="0" baseline="0" noProof="0">
                <a:ln>
                  <a:noFill/>
                </a:ln>
                <a:noFill/>
                <a:effectLst/>
                <a:uLnTx/>
                <a:uFillTx/>
                <a:latin typeface="Arial"/>
                <a:cs typeface="Arial"/>
              </a:rPr>
              <a:t>Datum</a:t>
            </a:r>
            <a:endParaRPr kumimoji="0" lang="de-DE" sz="100" b="0" i="0" u="none" strike="noStrike" kern="1200" cap="none" spc="0" normalizeH="0" baseline="0" noProof="0" dirty="0">
              <a:ln>
                <a:noFill/>
              </a:ln>
              <a:noFill/>
              <a:effectLst/>
              <a:uLnTx/>
              <a:uFillTx/>
              <a:latin typeface="Arial"/>
              <a:cs typeface="Arial"/>
            </a:endParaRPr>
          </a:p>
        </p:txBody>
      </p:sp>
      <p:sp>
        <p:nvSpPr>
          <p:cNvPr id="9" name="Foliennummernplatzhalter 8">
            <a:extLst>
              <a:ext uri="{FF2B5EF4-FFF2-40B4-BE49-F238E27FC236}">
                <a16:creationId xmlns:a16="http://schemas.microsoft.com/office/drawing/2014/main" id="{81EAEFA7-D0EB-4F6D-969D-28CE444B39CD}"/>
              </a:ext>
            </a:extLst>
          </p:cNvPr>
          <p:cNvSpPr>
            <a:spLocks noGrp="1"/>
          </p:cNvSpPr>
          <p:nvPr>
            <p:ph type="sldNum" sz="quarter" idx="12"/>
          </p:nvPr>
        </p:nvSpPr>
        <p:spPr>
          <a:xfrm>
            <a:off x="8532813" y="6381750"/>
            <a:ext cx="359187" cy="3024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de-DE" sz="900" b="0" i="0" u="none" strike="noStrike" kern="1200" cap="none" spc="0" normalizeH="0" baseline="0" noProof="0">
                <a:ln>
                  <a:noFill/>
                </a:ln>
                <a:solidFill>
                  <a:srgbClr val="8C9496"/>
                </a:solidFill>
                <a:effectLst/>
                <a:uLnTx/>
                <a:uFillTx/>
                <a:latin typeface="Arial"/>
                <a:cs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900" b="0" i="0" u="none" strike="noStrike" kern="1200" cap="none" spc="0" normalizeH="0" baseline="0" noProof="0" dirty="0">
              <a:ln>
                <a:noFill/>
              </a:ln>
              <a:solidFill>
                <a:srgbClr val="8C9496"/>
              </a:solidFill>
              <a:effectLst/>
              <a:uLnTx/>
              <a:uFillTx/>
              <a:latin typeface="Arial"/>
              <a:cs typeface="Arial"/>
            </a:endParaRPr>
          </a:p>
        </p:txBody>
      </p:sp>
      <p:sp>
        <p:nvSpPr>
          <p:cNvPr id="64" name="Textplatzhalter 11">
            <a:extLst>
              <a:ext uri="{FF2B5EF4-FFF2-40B4-BE49-F238E27FC236}">
                <a16:creationId xmlns:a16="http://schemas.microsoft.com/office/drawing/2014/main" id="{2856E399-D057-4418-ADE9-CDAC9C05A9E6}"/>
              </a:ext>
            </a:extLst>
          </p:cNvPr>
          <p:cNvSpPr txBox="1">
            <a:spLocks/>
          </p:cNvSpPr>
          <p:nvPr/>
        </p:nvSpPr>
        <p:spPr>
          <a:xfrm>
            <a:off x="255538" y="169138"/>
            <a:ext cx="8639999" cy="203004"/>
          </a:xfrm>
          <a:prstGeom prst="rect">
            <a:avLst/>
          </a:prstGeom>
        </p:spPr>
        <p:txBody>
          <a:bodyPr vert="horz" lIns="0" tIns="0" rIns="0" bIns="0" rtlCol="0">
            <a:noAutofit/>
          </a:bodyPr>
          <a:lstStyle>
            <a:lvl1pPr marL="0" indent="0" algn="l" defTabSz="432000" rtl="0" eaLnBrk="1" latinLnBrk="0" hangingPunct="1">
              <a:lnSpc>
                <a:spcPct val="110000"/>
              </a:lnSpc>
              <a:spcBef>
                <a:spcPts val="0"/>
              </a:spcBef>
              <a:buFont typeface="Wingdings" panose="05000000000000000000" pitchFamily="2" charset="2"/>
              <a:buNone/>
              <a:defRPr sz="1300" kern="1200">
                <a:solidFill>
                  <a:schemeClr val="accent6"/>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r>
              <a:rPr lang="de-DE" dirty="0"/>
              <a:t>Überblick</a:t>
            </a:r>
          </a:p>
          <a:p>
            <a:endParaRPr lang="de-DE" dirty="0"/>
          </a:p>
        </p:txBody>
      </p:sp>
      <p:sp>
        <p:nvSpPr>
          <p:cNvPr id="42" name="Inhaltsplatzhalter 29">
            <a:extLst>
              <a:ext uri="{FF2B5EF4-FFF2-40B4-BE49-F238E27FC236}">
                <a16:creationId xmlns:a16="http://schemas.microsoft.com/office/drawing/2014/main" id="{9F582991-CC44-40ED-9D93-010E1F301F30}"/>
              </a:ext>
            </a:extLst>
          </p:cNvPr>
          <p:cNvSpPr txBox="1">
            <a:spLocks/>
          </p:cNvSpPr>
          <p:nvPr/>
        </p:nvSpPr>
        <p:spPr>
          <a:xfrm>
            <a:off x="4968374" y="2873476"/>
            <a:ext cx="3924000" cy="720000"/>
          </a:xfrm>
          <a:prstGeom prst="rect">
            <a:avLst/>
          </a:prstGeom>
          <a:solidFill>
            <a:srgbClr val="B3C6E5"/>
          </a:solidFill>
          <a:ln>
            <a:noFill/>
          </a:ln>
        </p:spPr>
        <p:txBody>
          <a:bodyPr lIns="576000" tIns="0" rIns="72000" bIns="0" anchor="ctr" anchorCtr="0"/>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lvl="0" indent="0">
              <a:spcBef>
                <a:spcPts val="100"/>
              </a:spcBef>
              <a:buNone/>
            </a:pPr>
            <a:r>
              <a:rPr lang="de-DE" sz="1300" b="1" dirty="0"/>
              <a:t>PLN: Höhere Risikoprämie </a:t>
            </a:r>
            <a:r>
              <a:rPr lang="de-DE" sz="1300" b="1" dirty="0" smtClean="0"/>
              <a:t>belastet</a:t>
            </a:r>
          </a:p>
          <a:p>
            <a:pPr marL="0" lvl="0" indent="0">
              <a:spcBef>
                <a:spcPts val="100"/>
              </a:spcBef>
              <a:buNone/>
            </a:pPr>
            <a:r>
              <a:rPr lang="de-DE" sz="1300" b="1" dirty="0" smtClean="0"/>
              <a:t>S. 12</a:t>
            </a:r>
            <a:endParaRPr lang="de-DE" sz="1300" b="1" dirty="0"/>
          </a:p>
        </p:txBody>
      </p:sp>
      <p:sp>
        <p:nvSpPr>
          <p:cNvPr id="60" name="Inhaltsplatzhalter 29">
            <a:extLst>
              <a:ext uri="{FF2B5EF4-FFF2-40B4-BE49-F238E27FC236}">
                <a16:creationId xmlns:a16="http://schemas.microsoft.com/office/drawing/2014/main" id="{9F582991-CC44-40ED-9D93-010E1F301F30}"/>
              </a:ext>
            </a:extLst>
          </p:cNvPr>
          <p:cNvSpPr txBox="1">
            <a:spLocks/>
          </p:cNvSpPr>
          <p:nvPr/>
        </p:nvSpPr>
        <p:spPr>
          <a:xfrm>
            <a:off x="561880" y="2873476"/>
            <a:ext cx="3924000" cy="720000"/>
          </a:xfrm>
          <a:prstGeom prst="rect">
            <a:avLst/>
          </a:prstGeom>
          <a:solidFill>
            <a:srgbClr val="B3C6E5"/>
          </a:solidFill>
          <a:ln>
            <a:noFill/>
          </a:ln>
        </p:spPr>
        <p:txBody>
          <a:bodyPr lIns="576000" tIns="0" rIns="72000" bIns="0" anchor="ctr" anchorCtr="0"/>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indent="0">
              <a:buNone/>
            </a:pPr>
            <a:r>
              <a:rPr lang="de-DE" sz="1300" b="1" dirty="0"/>
              <a:t>EUR: EZB </a:t>
            </a:r>
            <a:r>
              <a:rPr lang="de-DE" sz="1300" b="1" dirty="0" smtClean="0"/>
              <a:t>schwacher Unterstützer</a:t>
            </a:r>
          </a:p>
          <a:p>
            <a:pPr marL="0" indent="0">
              <a:spcBef>
                <a:spcPts val="100"/>
              </a:spcBef>
              <a:buNone/>
            </a:pPr>
            <a:r>
              <a:rPr lang="de-DE" sz="1300" b="1" dirty="0" smtClean="0"/>
              <a:t>S. 5</a:t>
            </a:r>
            <a:endParaRPr lang="de-DE" sz="1300" b="1" dirty="0"/>
          </a:p>
        </p:txBody>
      </p:sp>
      <p:pic>
        <p:nvPicPr>
          <p:cNvPr id="2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588" r="20588"/>
          <a:stretch/>
        </p:blipFill>
        <p:spPr bwMode="auto">
          <a:xfrm>
            <a:off x="247254" y="2873476"/>
            <a:ext cx="720000" cy="720000"/>
          </a:xfrm>
          <a:prstGeom prst="ellipse">
            <a:avLst/>
          </a:prstGeom>
          <a:ln w="1270">
            <a:solidFill>
              <a:schemeClr val="tx1"/>
            </a:solidFill>
          </a:ln>
          <a:effectLst/>
          <a:extLst>
            <a:ext uri="{909E8E84-426E-40DD-AFC4-6F175D3DCCD1}">
              <a14:hiddenFill xmlns:a14="http://schemas.microsoft.com/office/drawing/2010/main">
                <a:solidFill>
                  <a:schemeClr val="accent1"/>
                </a:solidFill>
              </a14:hiddenFill>
            </a:ext>
          </a:extLst>
        </p:spPr>
      </p:pic>
      <p:pic>
        <p:nvPicPr>
          <p:cNvPr id="48" name="Grafik 47"/>
          <p:cNvPicPr>
            <a:picLocks noChangeAspect="1"/>
          </p:cNvPicPr>
          <p:nvPr/>
        </p:nvPicPr>
        <p:blipFill rotWithShape="1">
          <a:blip r:embed="rId4" cstate="print">
            <a:extLst>
              <a:ext uri="{28A0092B-C50C-407E-A947-70E740481C1C}">
                <a14:useLocalDpi xmlns:a14="http://schemas.microsoft.com/office/drawing/2010/main" val="0"/>
              </a:ext>
            </a:extLst>
          </a:blip>
          <a:srcRect l="20000" r="20000"/>
          <a:stretch/>
        </p:blipFill>
        <p:spPr>
          <a:xfrm>
            <a:off x="4677402" y="2873476"/>
            <a:ext cx="720000" cy="720000"/>
          </a:xfrm>
          <a:prstGeom prst="ellipse">
            <a:avLst/>
          </a:prstGeom>
          <a:ln w="1270">
            <a:solidFill>
              <a:schemeClr val="tx1"/>
            </a:solidFill>
          </a:ln>
          <a:effectLst/>
        </p:spPr>
      </p:pic>
      <p:sp>
        <p:nvSpPr>
          <p:cNvPr id="44" name="Inhaltsplatzhalter 29">
            <a:extLst>
              <a:ext uri="{FF2B5EF4-FFF2-40B4-BE49-F238E27FC236}">
                <a16:creationId xmlns:a16="http://schemas.microsoft.com/office/drawing/2014/main" id="{9F582991-CC44-40ED-9D93-010E1F301F30}"/>
              </a:ext>
            </a:extLst>
          </p:cNvPr>
          <p:cNvSpPr txBox="1">
            <a:spLocks/>
          </p:cNvSpPr>
          <p:nvPr/>
        </p:nvSpPr>
        <p:spPr>
          <a:xfrm>
            <a:off x="4969175" y="4937820"/>
            <a:ext cx="3924000" cy="720000"/>
          </a:xfrm>
          <a:prstGeom prst="rect">
            <a:avLst/>
          </a:prstGeom>
          <a:solidFill>
            <a:srgbClr val="B3C6E5"/>
          </a:solidFill>
          <a:ln>
            <a:noFill/>
          </a:ln>
        </p:spPr>
        <p:txBody>
          <a:bodyPr lIns="576000" tIns="0" rIns="72000" bIns="0" anchor="ctr" anchorCtr="0"/>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indent="0">
              <a:spcBef>
                <a:spcPts val="100"/>
              </a:spcBef>
              <a:buNone/>
            </a:pPr>
            <a:r>
              <a:rPr lang="de-DE" sz="1300" b="1" dirty="0"/>
              <a:t>NOK: Rohölpreis und </a:t>
            </a:r>
            <a:r>
              <a:rPr lang="de-DE" sz="1300" b="1" dirty="0" smtClean="0"/>
              <a:t>Leitzins tragen</a:t>
            </a:r>
          </a:p>
          <a:p>
            <a:pPr marL="0" indent="0">
              <a:spcBef>
                <a:spcPts val="100"/>
              </a:spcBef>
              <a:buNone/>
            </a:pPr>
            <a:r>
              <a:rPr lang="de-DE" sz="1300" b="1" dirty="0" smtClean="0"/>
              <a:t>S. 16</a:t>
            </a:r>
            <a:endParaRPr lang="de-DE" sz="1300" b="1" dirty="0"/>
          </a:p>
        </p:txBody>
      </p:sp>
      <p:sp>
        <p:nvSpPr>
          <p:cNvPr id="62" name="Inhaltsplatzhalter 29">
            <a:extLst>
              <a:ext uri="{FF2B5EF4-FFF2-40B4-BE49-F238E27FC236}">
                <a16:creationId xmlns:a16="http://schemas.microsoft.com/office/drawing/2014/main" id="{9F582991-CC44-40ED-9D93-010E1F301F30}"/>
              </a:ext>
            </a:extLst>
          </p:cNvPr>
          <p:cNvSpPr txBox="1">
            <a:spLocks/>
          </p:cNvSpPr>
          <p:nvPr/>
        </p:nvSpPr>
        <p:spPr>
          <a:xfrm>
            <a:off x="566560" y="4937820"/>
            <a:ext cx="3924000" cy="720000"/>
          </a:xfrm>
          <a:prstGeom prst="rect">
            <a:avLst/>
          </a:prstGeom>
          <a:solidFill>
            <a:srgbClr val="B3C6E5"/>
          </a:solidFill>
          <a:ln>
            <a:noFill/>
          </a:ln>
        </p:spPr>
        <p:txBody>
          <a:bodyPr lIns="576000" tIns="0" rIns="72000" bIns="0" anchor="ctr" anchorCtr="0"/>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indent="0">
              <a:buNone/>
            </a:pPr>
            <a:r>
              <a:rPr lang="de-DE" sz="1300" b="1" dirty="0"/>
              <a:t>GBP: </a:t>
            </a:r>
            <a:r>
              <a:rPr lang="de-DE" sz="1300" b="1" dirty="0" smtClean="0"/>
              <a:t>Bank </a:t>
            </a:r>
            <a:r>
              <a:rPr lang="de-DE" sz="1300" b="1" dirty="0" err="1"/>
              <a:t>of</a:t>
            </a:r>
            <a:r>
              <a:rPr lang="de-DE" sz="1300" b="1" dirty="0"/>
              <a:t> England im </a:t>
            </a:r>
            <a:r>
              <a:rPr lang="de-DE" sz="1300" b="1" dirty="0" smtClean="0"/>
              <a:t>Rücken</a:t>
            </a:r>
          </a:p>
          <a:p>
            <a:pPr marL="0" indent="0">
              <a:spcBef>
                <a:spcPts val="100"/>
              </a:spcBef>
              <a:buNone/>
            </a:pPr>
            <a:r>
              <a:rPr lang="de-DE" sz="1300" b="1" dirty="0" smtClean="0"/>
              <a:t>S. 8</a:t>
            </a:r>
            <a:endParaRPr lang="de-DE" sz="1300" b="1" dirty="0"/>
          </a:p>
        </p:txBody>
      </p:sp>
      <p:pic>
        <p:nvPicPr>
          <p:cNvPr id="31" name="Grafik 30"/>
          <p:cNvPicPr>
            <a:picLocks noChangeAspect="1"/>
          </p:cNvPicPr>
          <p:nvPr/>
        </p:nvPicPr>
        <p:blipFill rotWithShape="1">
          <a:blip r:embed="rId5" cstate="hqprint">
            <a:extLst>
              <a:ext uri="{28A0092B-C50C-407E-A947-70E740481C1C}">
                <a14:useLocalDpi xmlns:a14="http://schemas.microsoft.com/office/drawing/2010/main" val="0"/>
              </a:ext>
            </a:extLst>
          </a:blip>
          <a:srcRect l="20588" r="20588"/>
          <a:stretch/>
        </p:blipFill>
        <p:spPr>
          <a:xfrm>
            <a:off x="247254" y="4937820"/>
            <a:ext cx="720000" cy="720000"/>
          </a:xfrm>
          <a:prstGeom prst="ellipse">
            <a:avLst/>
          </a:prstGeom>
          <a:ln w="1270">
            <a:solidFill>
              <a:schemeClr val="tx1"/>
            </a:solidFill>
          </a:ln>
          <a:effectLst/>
        </p:spPr>
      </p:pic>
      <p:pic>
        <p:nvPicPr>
          <p:cNvPr id="49" name="Grafik 48"/>
          <p:cNvPicPr>
            <a:picLocks noChangeAspect="1"/>
          </p:cNvPicPr>
          <p:nvPr/>
        </p:nvPicPr>
        <p:blipFill rotWithShape="1">
          <a:blip r:embed="rId6" cstate="hqprint">
            <a:extLst>
              <a:ext uri="{28A0092B-C50C-407E-A947-70E740481C1C}">
                <a14:useLocalDpi xmlns:a14="http://schemas.microsoft.com/office/drawing/2010/main" val="0"/>
              </a:ext>
            </a:extLst>
          </a:blip>
          <a:srcRect l="14046" t="-1252" r="27130" b="1252"/>
          <a:stretch/>
        </p:blipFill>
        <p:spPr>
          <a:xfrm>
            <a:off x="4677402" y="4937820"/>
            <a:ext cx="720000" cy="720000"/>
          </a:xfrm>
          <a:prstGeom prst="ellipse">
            <a:avLst/>
          </a:prstGeom>
          <a:ln w="1270">
            <a:solidFill>
              <a:schemeClr val="tx1"/>
            </a:solidFill>
          </a:ln>
          <a:effectLst/>
        </p:spPr>
      </p:pic>
      <p:sp>
        <p:nvSpPr>
          <p:cNvPr id="41" name="Inhaltsplatzhalter 29">
            <a:extLst>
              <a:ext uri="{FF2B5EF4-FFF2-40B4-BE49-F238E27FC236}">
                <a16:creationId xmlns:a16="http://schemas.microsoft.com/office/drawing/2014/main" id="{9F582991-CC44-40ED-9D93-010E1F301F30}"/>
              </a:ext>
            </a:extLst>
          </p:cNvPr>
          <p:cNvSpPr txBox="1">
            <a:spLocks/>
          </p:cNvSpPr>
          <p:nvPr/>
        </p:nvSpPr>
        <p:spPr>
          <a:xfrm>
            <a:off x="4968374" y="1835086"/>
            <a:ext cx="3924000" cy="720000"/>
          </a:xfrm>
          <a:prstGeom prst="rect">
            <a:avLst/>
          </a:prstGeom>
          <a:solidFill>
            <a:srgbClr val="B3C6E5"/>
          </a:solidFill>
          <a:ln>
            <a:noFill/>
          </a:ln>
        </p:spPr>
        <p:txBody>
          <a:bodyPr lIns="576000" tIns="0" rIns="72000" bIns="0" anchor="ctr" anchorCtr="0"/>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lvl="0" indent="0">
              <a:spcBef>
                <a:spcPts val="1300"/>
              </a:spcBef>
              <a:buNone/>
            </a:pPr>
            <a:r>
              <a:rPr lang="de-DE" sz="1300" b="1" dirty="0"/>
              <a:t>CHF: </a:t>
            </a:r>
            <a:r>
              <a:rPr lang="de-DE" sz="1300" b="1" dirty="0" smtClean="0"/>
              <a:t>Stabil nicht nur als sicherer Hafen</a:t>
            </a:r>
            <a:endParaRPr lang="de-DE" sz="1300" b="1" dirty="0"/>
          </a:p>
          <a:p>
            <a:pPr marL="0" lvl="0" indent="0">
              <a:spcBef>
                <a:spcPts val="100"/>
              </a:spcBef>
              <a:buNone/>
            </a:pPr>
            <a:r>
              <a:rPr lang="de-DE" sz="1300" b="1" dirty="0" smtClean="0"/>
              <a:t>S. 10</a:t>
            </a:r>
            <a:endParaRPr lang="de-DE" sz="1300" b="1" dirty="0"/>
          </a:p>
        </p:txBody>
      </p:sp>
      <p:pic>
        <p:nvPicPr>
          <p:cNvPr id="47" name="Grafik 46"/>
          <p:cNvPicPr>
            <a:picLocks noChangeAspect="1"/>
          </p:cNvPicPr>
          <p:nvPr/>
        </p:nvPicPr>
        <p:blipFill rotWithShape="1">
          <a:blip r:embed="rId7" cstate="print">
            <a:extLst>
              <a:ext uri="{28A0092B-C50C-407E-A947-70E740481C1C}">
                <a14:useLocalDpi xmlns:a14="http://schemas.microsoft.com/office/drawing/2010/main" val="0"/>
              </a:ext>
            </a:extLst>
          </a:blip>
          <a:srcRect l="20588" r="20588"/>
          <a:stretch/>
        </p:blipFill>
        <p:spPr>
          <a:xfrm>
            <a:off x="4677402" y="1835086"/>
            <a:ext cx="720000" cy="720000"/>
          </a:xfrm>
          <a:prstGeom prst="ellipse">
            <a:avLst/>
          </a:prstGeom>
          <a:ln w="1270">
            <a:solidFill>
              <a:schemeClr val="tx1"/>
            </a:solidFill>
          </a:ln>
          <a:effectLst/>
        </p:spPr>
      </p:pic>
      <p:sp>
        <p:nvSpPr>
          <p:cNvPr id="59" name="Inhaltsplatzhalter 29">
            <a:extLst>
              <a:ext uri="{FF2B5EF4-FFF2-40B4-BE49-F238E27FC236}">
                <a16:creationId xmlns:a16="http://schemas.microsoft.com/office/drawing/2014/main" id="{9F582991-CC44-40ED-9D93-010E1F301F30}"/>
              </a:ext>
            </a:extLst>
          </p:cNvPr>
          <p:cNvSpPr txBox="1">
            <a:spLocks/>
          </p:cNvSpPr>
          <p:nvPr/>
        </p:nvSpPr>
        <p:spPr>
          <a:xfrm>
            <a:off x="558985" y="1835086"/>
            <a:ext cx="3924000" cy="720000"/>
          </a:xfrm>
          <a:prstGeom prst="rect">
            <a:avLst/>
          </a:prstGeom>
          <a:solidFill>
            <a:srgbClr val="B3C6E5"/>
          </a:solidFill>
          <a:ln>
            <a:noFill/>
          </a:ln>
        </p:spPr>
        <p:txBody>
          <a:bodyPr lIns="576000" tIns="0" rIns="108000" bIns="0" anchor="ctr" anchorCtr="0"/>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indent="0">
              <a:spcBef>
                <a:spcPts val="100"/>
              </a:spcBef>
              <a:buNone/>
            </a:pPr>
            <a:r>
              <a:rPr lang="de-DE" sz="1300" b="1" dirty="0" smtClean="0"/>
              <a:t>Währungsprognosen</a:t>
            </a:r>
            <a:br>
              <a:rPr lang="de-DE" sz="1300" b="1" dirty="0" smtClean="0"/>
            </a:br>
            <a:r>
              <a:rPr lang="de-DE" sz="1300" b="1" dirty="0" smtClean="0"/>
              <a:t>S. 4</a:t>
            </a:r>
            <a:endParaRPr lang="de-DE" sz="1300" b="1" dirty="0"/>
          </a:p>
        </p:txBody>
      </p:sp>
      <p:pic>
        <p:nvPicPr>
          <p:cNvPr id="2" name="Grafik 1"/>
          <p:cNvPicPr>
            <a:picLocks noChangeAspect="1"/>
          </p:cNvPicPr>
          <p:nvPr/>
        </p:nvPicPr>
        <p:blipFill>
          <a:blip r:embed="rId8"/>
          <a:stretch>
            <a:fillRect/>
          </a:stretch>
        </p:blipFill>
        <p:spPr>
          <a:xfrm>
            <a:off x="247254" y="1835086"/>
            <a:ext cx="720000" cy="720000"/>
          </a:xfrm>
          <a:prstGeom prst="rect">
            <a:avLst/>
          </a:prstGeom>
        </p:spPr>
      </p:pic>
      <p:sp>
        <p:nvSpPr>
          <p:cNvPr id="43" name="Inhaltsplatzhalter 29">
            <a:extLst>
              <a:ext uri="{FF2B5EF4-FFF2-40B4-BE49-F238E27FC236}">
                <a16:creationId xmlns:a16="http://schemas.microsoft.com/office/drawing/2014/main" id="{9F582991-CC44-40ED-9D93-010E1F301F30}"/>
              </a:ext>
            </a:extLst>
          </p:cNvPr>
          <p:cNvSpPr txBox="1">
            <a:spLocks/>
          </p:cNvSpPr>
          <p:nvPr/>
        </p:nvSpPr>
        <p:spPr>
          <a:xfrm>
            <a:off x="4968374" y="3904039"/>
            <a:ext cx="3924000" cy="720000"/>
          </a:xfrm>
          <a:prstGeom prst="rect">
            <a:avLst/>
          </a:prstGeom>
          <a:solidFill>
            <a:srgbClr val="B3C6E5"/>
          </a:solidFill>
          <a:ln>
            <a:noFill/>
          </a:ln>
        </p:spPr>
        <p:txBody>
          <a:bodyPr lIns="576000" tIns="0" rIns="72000" bIns="0" anchor="ctr" anchorCtr="0"/>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lvl="0" indent="0">
              <a:spcBef>
                <a:spcPts val="1300"/>
              </a:spcBef>
              <a:buNone/>
            </a:pPr>
            <a:r>
              <a:rPr lang="de-DE" sz="1300" b="1" dirty="0"/>
              <a:t>CNY: Festigung ohne </a:t>
            </a:r>
            <a:r>
              <a:rPr lang="de-DE" sz="1300" b="1" dirty="0" smtClean="0"/>
              <a:t>Applaus</a:t>
            </a:r>
          </a:p>
          <a:p>
            <a:pPr marL="0" lvl="0" indent="0">
              <a:spcBef>
                <a:spcPts val="100"/>
              </a:spcBef>
              <a:buNone/>
            </a:pPr>
            <a:r>
              <a:rPr lang="de-DE" sz="1300" b="1" dirty="0" smtClean="0"/>
              <a:t>S. 14</a:t>
            </a:r>
            <a:endParaRPr lang="de-DE" sz="1300" b="1" dirty="0"/>
          </a:p>
        </p:txBody>
      </p:sp>
      <p:sp>
        <p:nvSpPr>
          <p:cNvPr id="61" name="Inhaltsplatzhalter 29">
            <a:extLst>
              <a:ext uri="{FF2B5EF4-FFF2-40B4-BE49-F238E27FC236}">
                <a16:creationId xmlns:a16="http://schemas.microsoft.com/office/drawing/2014/main" id="{9F582991-CC44-40ED-9D93-010E1F301F30}"/>
              </a:ext>
            </a:extLst>
          </p:cNvPr>
          <p:cNvSpPr txBox="1">
            <a:spLocks/>
          </p:cNvSpPr>
          <p:nvPr/>
        </p:nvSpPr>
        <p:spPr>
          <a:xfrm>
            <a:off x="561880" y="3904039"/>
            <a:ext cx="3924000" cy="720000"/>
          </a:xfrm>
          <a:prstGeom prst="rect">
            <a:avLst/>
          </a:prstGeom>
          <a:solidFill>
            <a:srgbClr val="B3C6E5"/>
          </a:solidFill>
          <a:ln>
            <a:noFill/>
          </a:ln>
        </p:spPr>
        <p:txBody>
          <a:bodyPr lIns="576000" tIns="0" rIns="72000" bIns="0" anchor="ctr" anchorCtr="0"/>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lvl="0" indent="0">
              <a:spcBef>
                <a:spcPts val="1300"/>
              </a:spcBef>
              <a:buNone/>
            </a:pPr>
            <a:r>
              <a:rPr lang="de-DE" sz="1300" b="1" dirty="0"/>
              <a:t>USD: Fundamental gut </a:t>
            </a:r>
            <a:r>
              <a:rPr lang="de-DE" sz="1300" b="1" dirty="0" smtClean="0"/>
              <a:t>unterstützt</a:t>
            </a:r>
          </a:p>
          <a:p>
            <a:pPr marL="0" lvl="0" indent="0">
              <a:spcBef>
                <a:spcPts val="100"/>
              </a:spcBef>
              <a:buNone/>
            </a:pPr>
            <a:r>
              <a:rPr lang="de-DE" sz="1300" b="1" dirty="0" smtClean="0"/>
              <a:t>S. 6</a:t>
            </a:r>
            <a:endParaRPr lang="de-DE" sz="1300" b="1" dirty="0"/>
          </a:p>
        </p:txBody>
      </p:sp>
      <p:pic>
        <p:nvPicPr>
          <p:cNvPr id="30" name="Grafik 29"/>
          <p:cNvPicPr>
            <a:picLocks noChangeAspect="1"/>
          </p:cNvPicPr>
          <p:nvPr/>
        </p:nvPicPr>
        <p:blipFill rotWithShape="1">
          <a:blip r:embed="rId9" cstate="print">
            <a:extLst>
              <a:ext uri="{28A0092B-C50C-407E-A947-70E740481C1C}">
                <a14:useLocalDpi xmlns:a14="http://schemas.microsoft.com/office/drawing/2010/main" val="0"/>
              </a:ext>
            </a:extLst>
          </a:blip>
          <a:srcRect l="20513" r="20513"/>
          <a:stretch/>
        </p:blipFill>
        <p:spPr>
          <a:xfrm>
            <a:off x="247254" y="3904039"/>
            <a:ext cx="720000" cy="720000"/>
          </a:xfrm>
          <a:prstGeom prst="ellipse">
            <a:avLst/>
          </a:prstGeom>
          <a:ln w="1270">
            <a:solidFill>
              <a:schemeClr val="tx1"/>
            </a:solidFill>
          </a:ln>
          <a:effectLst/>
        </p:spPr>
      </p:pic>
      <p:pic>
        <p:nvPicPr>
          <p:cNvPr id="33"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14" r="40962"/>
          <a:stretch/>
        </p:blipFill>
        <p:spPr bwMode="auto">
          <a:xfrm>
            <a:off x="4677402" y="3904039"/>
            <a:ext cx="720000" cy="720000"/>
          </a:xfrm>
          <a:prstGeom prst="ellipse">
            <a:avLst/>
          </a:prstGeom>
          <a:noFill/>
          <a:ln w="127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17827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49388"/>
            <a:ext cx="4284000" cy="4761631"/>
          </a:xfrm>
          <a:solidFill>
            <a:srgbClr val="DEE4ED"/>
          </a:solidFill>
        </p:spPr>
        <p:txBody>
          <a:bodyPr lIns="72000" tIns="216000" bIns="0"/>
          <a:lstStyle/>
          <a:p>
            <a:pPr marL="0" indent="0" defTabSz="449263">
              <a:spcBef>
                <a:spcPts val="1200"/>
              </a:spcBef>
              <a:buNone/>
            </a:pPr>
            <a:r>
              <a:rPr lang="de-DE" sz="1300" b="1" dirty="0" smtClean="0"/>
              <a:t>Zinsabstand </a:t>
            </a:r>
            <a:r>
              <a:rPr lang="de-DE" sz="1300" b="1" dirty="0"/>
              <a:t>beim 3-Monatsgeld zu Deutschland (</a:t>
            </a:r>
            <a:r>
              <a:rPr lang="de-DE" sz="1300" b="1" dirty="0" err="1"/>
              <a:t>Bp</a:t>
            </a:r>
            <a:r>
              <a:rPr lang="de-DE" sz="1300" b="1" dirty="0" smtClean="0"/>
              <a:t>)</a:t>
            </a:r>
          </a:p>
          <a:p>
            <a:pPr marL="0" indent="0">
              <a:spcBef>
                <a:spcPts val="1200"/>
              </a:spcBef>
              <a:buNone/>
            </a:pPr>
            <a:endParaRPr lang="de-DE" altLang="de-DE" sz="1300" dirty="0" smtClean="0"/>
          </a:p>
          <a:p>
            <a:pPr marL="0" indent="0">
              <a:spcBef>
                <a:spcPts val="1200"/>
              </a:spcBef>
              <a:buNone/>
            </a:pPr>
            <a:endParaRPr lang="de-DE" altLang="de-DE" sz="1300" dirty="0"/>
          </a:p>
          <a:p>
            <a:pPr marL="0" indent="0">
              <a:spcBef>
                <a:spcPts val="1200"/>
              </a:spcBef>
              <a:buNone/>
            </a:pPr>
            <a:endParaRPr lang="de-DE" altLang="de-DE" sz="1300" dirty="0" smtClean="0"/>
          </a:p>
          <a:p>
            <a:pPr marL="0" indent="0">
              <a:spcBef>
                <a:spcPts val="1200"/>
              </a:spcBef>
              <a:buNone/>
            </a:pPr>
            <a:endParaRPr lang="de-DE" altLang="de-DE" sz="1300" dirty="0"/>
          </a:p>
          <a:p>
            <a:pPr marL="0" indent="0">
              <a:spcBef>
                <a:spcPts val="1200"/>
              </a:spcBef>
              <a:buNone/>
            </a:pPr>
            <a:endParaRPr lang="de-DE" altLang="de-DE" sz="1300" dirty="0" smtClean="0"/>
          </a:p>
          <a:p>
            <a:pPr marL="0" indent="0">
              <a:spcBef>
                <a:spcPts val="1600"/>
              </a:spcBef>
              <a:buNone/>
            </a:pPr>
            <a:r>
              <a:rPr lang="de-DE" altLang="de-DE" sz="1300" b="1" dirty="0" smtClean="0"/>
              <a:t>          HUF</a:t>
            </a:r>
          </a:p>
          <a:p>
            <a:pPr marL="0" indent="0">
              <a:spcBef>
                <a:spcPts val="800"/>
              </a:spcBef>
              <a:buNone/>
            </a:pP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Osteuropa</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19</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4760221"/>
          </a:xfrm>
          <a:solidFill>
            <a:srgbClr val="DEE4ED"/>
          </a:solidFill>
        </p:spPr>
        <p:txBody>
          <a:bodyPr lIns="72000" tIns="216000" bIns="0"/>
          <a:lstStyle/>
          <a:p>
            <a:pPr marL="0" indent="0" defTabSz="449263">
              <a:spcBef>
                <a:spcPts val="1200"/>
              </a:spcBef>
              <a:buNone/>
            </a:pPr>
            <a:r>
              <a:rPr lang="de-DE" sz="1300" b="1" dirty="0" smtClean="0"/>
              <a:t>          CZK</a:t>
            </a:r>
          </a:p>
          <a:p>
            <a:pPr marL="0" indent="0" defTabSz="449263">
              <a:spcBef>
                <a:spcPts val="1200"/>
              </a:spcBef>
              <a:buNone/>
            </a:pPr>
            <a:endParaRPr lang="de-DE" sz="1300" b="1" dirty="0"/>
          </a:p>
          <a:p>
            <a:pPr marL="0" indent="0" defTabSz="449263">
              <a:spcBef>
                <a:spcPts val="1200"/>
              </a:spcBef>
              <a:buNone/>
            </a:pPr>
            <a:endParaRPr lang="de-DE" sz="1300" b="1" dirty="0" smtClean="0"/>
          </a:p>
          <a:p>
            <a:pPr marL="0" indent="0" defTabSz="449263">
              <a:spcBef>
                <a:spcPts val="1200"/>
              </a:spcBef>
              <a:buNone/>
            </a:pPr>
            <a:endParaRPr lang="de-DE" sz="1300" b="1" dirty="0"/>
          </a:p>
          <a:p>
            <a:pPr marL="0" indent="0" defTabSz="449263">
              <a:spcBef>
                <a:spcPts val="1200"/>
              </a:spcBef>
              <a:buNone/>
            </a:pPr>
            <a:endParaRPr lang="de-DE" sz="1300" b="1" dirty="0" smtClean="0"/>
          </a:p>
          <a:p>
            <a:pPr marL="0" indent="0" defTabSz="449263">
              <a:spcBef>
                <a:spcPts val="1200"/>
              </a:spcBef>
              <a:buNone/>
            </a:pPr>
            <a:endParaRPr lang="de-DE" sz="1300" b="1" dirty="0"/>
          </a:p>
          <a:p>
            <a:pPr marL="0" indent="0" defTabSz="449263">
              <a:spcBef>
                <a:spcPts val="1600"/>
              </a:spcBef>
              <a:buNone/>
            </a:pPr>
            <a:r>
              <a:rPr lang="de-DE" sz="1300" b="1" dirty="0" smtClean="0"/>
              <a:t>          PLN</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p:txBody>
      </p:sp>
      <p:sp>
        <p:nvSpPr>
          <p:cNvPr id="12" name="Textplatzhalter 11">
            <a:extLst>
              <a:ext uri="{FF2B5EF4-FFF2-40B4-BE49-F238E27FC236}">
                <a16:creationId xmlns:a16="http://schemas.microsoft.com/office/drawing/2014/main" id="{2856E399-D057-4418-ADE9-CDAC9C05A9E6}"/>
              </a:ext>
            </a:extLst>
          </p:cNvPr>
          <p:cNvSpPr>
            <a:spLocks noGrp="1"/>
          </p:cNvSpPr>
          <p:nvPr>
            <p:ph type="body" sz="quarter" idx="13"/>
          </p:nvPr>
        </p:nvSpPr>
        <p:spPr>
          <a:xfrm>
            <a:off x="252000" y="165600"/>
            <a:ext cx="8639999" cy="203004"/>
          </a:xfrm>
        </p:spPr>
        <p:txBody>
          <a:bodyPr/>
          <a:lstStyle/>
          <a:p>
            <a:r>
              <a:rPr lang="de-DE" dirty="0" smtClean="0"/>
              <a:t>Andere Währungen</a:t>
            </a:r>
            <a:endParaRPr lang="de-DE" dirty="0"/>
          </a:p>
          <a:p>
            <a:endParaRPr lang="de-DE" dirty="0"/>
          </a:p>
        </p:txBody>
      </p:sp>
      <p:sp>
        <p:nvSpPr>
          <p:cNvPr id="10" name="Textfeld 9"/>
          <p:cNvSpPr txBox="1"/>
          <p:nvPr/>
        </p:nvSpPr>
        <p:spPr>
          <a:xfrm>
            <a:off x="340914" y="5952219"/>
            <a:ext cx="2044460" cy="138023"/>
          </a:xfrm>
          <a:prstGeom prst="rect">
            <a:avLst/>
          </a:prstGeom>
          <a:noFill/>
        </p:spPr>
        <p:txBody>
          <a:bodyPr wrap="none" lIns="0" tIns="0" rIns="0" bIns="0" rtlCol="0">
            <a:noAutofit/>
          </a:bodyPr>
          <a:lstStyle/>
          <a:p>
            <a:pPr defTabSz="432000">
              <a:lnSpc>
                <a:spcPct val="110000"/>
              </a:lnSpc>
            </a:pPr>
            <a:r>
              <a:rPr lang="de-DE" altLang="de-DE" sz="800" dirty="0">
                <a:solidFill>
                  <a:srgbClr val="505456"/>
                </a:solidFill>
              </a:rPr>
              <a:t>Quelle für alle Grafiken: Refinitiv Datastream</a:t>
            </a:r>
            <a:endParaRPr lang="de-DE" sz="800" dirty="0">
              <a:solidFill>
                <a:srgbClr val="505456"/>
              </a:solidFill>
            </a:endParaRPr>
          </a:p>
        </p:txBody>
      </p:sp>
      <p:pic>
        <p:nvPicPr>
          <p:cNvPr id="13" name="Grafik 1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691908" y="1590304"/>
            <a:ext cx="378000" cy="252000"/>
          </a:xfrm>
          <a:prstGeom prst="rect">
            <a:avLst/>
          </a:prstGeom>
          <a:effectLst>
            <a:outerShdw blurRad="50800" dist="38100" dir="2700000" algn="ctr" rotWithShape="0">
              <a:schemeClr val="tx1">
                <a:alpha val="40000"/>
              </a:schemeClr>
            </a:outerShdw>
          </a:effectLst>
        </p:spPr>
      </p:pic>
      <p:pic>
        <p:nvPicPr>
          <p:cNvPr id="14" name="Grafik 1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694574" y="3859440"/>
            <a:ext cx="378000" cy="252000"/>
          </a:xfrm>
          <a:prstGeom prst="rect">
            <a:avLst/>
          </a:prstGeom>
          <a:effectLst>
            <a:outerShdw blurRad="50800" dist="38100" dir="2700000" algn="tl" rotWithShape="0">
              <a:prstClr val="black">
                <a:alpha val="40000"/>
              </a:prstClr>
            </a:outerShdw>
          </a:effectLst>
        </p:spPr>
      </p:pic>
      <p:pic>
        <p:nvPicPr>
          <p:cNvPr id="15" name="Grafik 14"/>
          <p:cNvPicPr>
            <a:picLocks/>
          </p:cNvPicPr>
          <p:nvPr/>
        </p:nvPicPr>
        <p:blipFill rotWithShape="1">
          <a:blip r:embed="rId6" cstate="print">
            <a:extLst>
              <a:ext uri="{28A0092B-C50C-407E-A947-70E740481C1C}">
                <a14:useLocalDpi xmlns:a14="http://schemas.microsoft.com/office/drawing/2010/main" val="0"/>
              </a:ext>
            </a:extLst>
          </a:blip>
          <a:srcRect r="11861"/>
          <a:stretch/>
        </p:blipFill>
        <p:spPr>
          <a:xfrm>
            <a:off x="335862" y="3859444"/>
            <a:ext cx="378000" cy="252000"/>
          </a:xfrm>
          <a:prstGeom prst="rect">
            <a:avLst/>
          </a:prstGeom>
          <a:effectLst>
            <a:outerShdw blurRad="50800" dist="38100" dir="2700000" algn="tl" rotWithShape="0">
              <a:prstClr val="black">
                <a:alpha val="40000"/>
              </a:prstClr>
            </a:outerShdw>
          </a:effectLst>
        </p:spPr>
      </p:pic>
      <p:graphicFrame>
        <p:nvGraphicFramePr>
          <p:cNvPr id="2" name="Objekt 1"/>
          <p:cNvGraphicFramePr>
            <a:graphicFrameLocks/>
          </p:cNvGraphicFramePr>
          <p:nvPr>
            <p:extLst>
              <p:ext uri="{D42A27DB-BD31-4B8C-83A1-F6EECF244321}">
                <p14:modId xmlns:p14="http://schemas.microsoft.com/office/powerpoint/2010/main" val="3791388473"/>
              </p:ext>
            </p:extLst>
          </p:nvPr>
        </p:nvGraphicFramePr>
        <p:xfrm>
          <a:off x="298450" y="1987971"/>
          <a:ext cx="4104000" cy="1620000"/>
        </p:xfrm>
        <a:graphic>
          <a:graphicData uri="http://schemas.openxmlformats.org/presentationml/2006/ole">
            <mc:AlternateContent xmlns:mc="http://schemas.openxmlformats.org/markup-compatibility/2006">
              <mc:Choice xmlns:v="urn:schemas-microsoft-com:vml" Requires="v">
                <p:oleObj spid="_x0000_s18098" name="Arbeitsblatt mit Makros" r:id="rId7" imgW="4105257" imgH="1628543" progId="Excel.SheetMacroEnabled.12">
                  <p:link/>
                </p:oleObj>
              </mc:Choice>
              <mc:Fallback>
                <p:oleObj name="Arbeitsblatt mit Makros" r:id="rId7" imgW="4105257" imgH="1628543" progId="Excel.SheetMacroEnabled.12">
                  <p:link/>
                  <p:pic>
                    <p:nvPicPr>
                      <p:cNvPr id="0" name=""/>
                      <p:cNvPicPr preferRelativeResize="0"/>
                      <p:nvPr/>
                    </p:nvPicPr>
                    <p:blipFill>
                      <a:blip r:embed="rId8"/>
                      <a:stretch>
                        <a:fillRect/>
                      </a:stretch>
                    </p:blipFill>
                    <p:spPr>
                      <a:xfrm>
                        <a:off x="298450" y="1987971"/>
                        <a:ext cx="4104000" cy="1620000"/>
                      </a:xfrm>
                      <a:prstGeom prst="rect">
                        <a:avLst/>
                      </a:prstGeom>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1019403468"/>
              </p:ext>
            </p:extLst>
          </p:nvPr>
        </p:nvGraphicFramePr>
        <p:xfrm>
          <a:off x="4662488" y="1984108"/>
          <a:ext cx="4105275" cy="1619250"/>
        </p:xfrm>
        <a:graphic>
          <a:graphicData uri="http://schemas.openxmlformats.org/presentationml/2006/ole">
            <mc:AlternateContent xmlns:mc="http://schemas.openxmlformats.org/markup-compatibility/2006">
              <mc:Choice xmlns:v="urn:schemas-microsoft-com:vml" Requires="v">
                <p:oleObj spid="_x0000_s18099" name="Arbeitsblatt mit Makros" r:id="rId9" imgW="4105257" imgH="1619160" progId="Excel.SheetMacroEnabled.12">
                  <p:link/>
                </p:oleObj>
              </mc:Choice>
              <mc:Fallback>
                <p:oleObj name="Arbeitsblatt mit Makros" r:id="rId9" imgW="4105257" imgH="1619160" progId="Excel.SheetMacroEnabled.12">
                  <p:link/>
                  <p:pic>
                    <p:nvPicPr>
                      <p:cNvPr id="0" name=""/>
                      <p:cNvPicPr/>
                      <p:nvPr/>
                    </p:nvPicPr>
                    <p:blipFill>
                      <a:blip r:embed="rId10"/>
                      <a:stretch>
                        <a:fillRect/>
                      </a:stretch>
                    </p:blipFill>
                    <p:spPr>
                      <a:xfrm>
                        <a:off x="4662488" y="1984108"/>
                        <a:ext cx="4105275" cy="1619250"/>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4191063775"/>
              </p:ext>
            </p:extLst>
          </p:nvPr>
        </p:nvGraphicFramePr>
        <p:xfrm>
          <a:off x="297972" y="4232963"/>
          <a:ext cx="4105275" cy="1619250"/>
        </p:xfrm>
        <a:graphic>
          <a:graphicData uri="http://schemas.openxmlformats.org/presentationml/2006/ole">
            <mc:AlternateContent xmlns:mc="http://schemas.openxmlformats.org/markup-compatibility/2006">
              <mc:Choice xmlns:v="urn:schemas-microsoft-com:vml" Requires="v">
                <p:oleObj spid="_x0000_s18100" name="Arbeitsblatt mit Makros" r:id="rId11" imgW="4105257" imgH="1619160" progId="Excel.SheetMacroEnabled.12">
                  <p:link/>
                </p:oleObj>
              </mc:Choice>
              <mc:Fallback>
                <p:oleObj name="Arbeitsblatt mit Makros" r:id="rId11" imgW="4105257" imgH="1619160" progId="Excel.SheetMacroEnabled.12">
                  <p:link/>
                  <p:pic>
                    <p:nvPicPr>
                      <p:cNvPr id="0" name=""/>
                      <p:cNvPicPr/>
                      <p:nvPr/>
                    </p:nvPicPr>
                    <p:blipFill>
                      <a:blip r:embed="rId12"/>
                      <a:stretch>
                        <a:fillRect/>
                      </a:stretch>
                    </p:blipFill>
                    <p:spPr>
                      <a:xfrm>
                        <a:off x="297972" y="4232963"/>
                        <a:ext cx="4105275" cy="1619250"/>
                      </a:xfrm>
                      <a:prstGeom prst="rect">
                        <a:avLst/>
                      </a:prstGeom>
                    </p:spPr>
                  </p:pic>
                </p:oleObj>
              </mc:Fallback>
            </mc:AlternateContent>
          </a:graphicData>
        </a:graphic>
      </p:graphicFrame>
      <p:graphicFrame>
        <p:nvGraphicFramePr>
          <p:cNvPr id="5" name="Objekt 4"/>
          <p:cNvGraphicFramePr>
            <a:graphicFrameLocks/>
          </p:cNvGraphicFramePr>
          <p:nvPr>
            <p:extLst>
              <p:ext uri="{D42A27DB-BD31-4B8C-83A1-F6EECF244321}">
                <p14:modId xmlns:p14="http://schemas.microsoft.com/office/powerpoint/2010/main" val="1371526638"/>
              </p:ext>
            </p:extLst>
          </p:nvPr>
        </p:nvGraphicFramePr>
        <p:xfrm>
          <a:off x="4668838" y="4244287"/>
          <a:ext cx="4105275" cy="1609725"/>
        </p:xfrm>
        <a:graphic>
          <a:graphicData uri="http://schemas.openxmlformats.org/presentationml/2006/ole">
            <mc:AlternateContent xmlns:mc="http://schemas.openxmlformats.org/markup-compatibility/2006">
              <mc:Choice xmlns:v="urn:schemas-microsoft-com:vml" Requires="v">
                <p:oleObj spid="_x0000_s18101" name="Arbeitsblatt mit Makros" r:id="rId13" imgW="4105257" imgH="1619160" progId="Excel.SheetMacroEnabled.12">
                  <p:link/>
                </p:oleObj>
              </mc:Choice>
              <mc:Fallback>
                <p:oleObj name="Arbeitsblatt mit Makros" r:id="rId13" imgW="4105257" imgH="1619160" progId="Excel.SheetMacroEnabled.12">
                  <p:link/>
                  <p:pic>
                    <p:nvPicPr>
                      <p:cNvPr id="0" name=""/>
                      <p:cNvPicPr preferRelativeResize="0"/>
                      <p:nvPr/>
                    </p:nvPicPr>
                    <p:blipFill>
                      <a:blip r:embed="rId14"/>
                      <a:stretch>
                        <a:fillRect/>
                      </a:stretch>
                    </p:blipFill>
                    <p:spPr>
                      <a:xfrm>
                        <a:off x="4668838" y="4244287"/>
                        <a:ext cx="4105275" cy="1609725"/>
                      </a:xfrm>
                      <a:prstGeom prst="rect">
                        <a:avLst/>
                      </a:prstGeom>
                    </p:spPr>
                  </p:pic>
                </p:oleObj>
              </mc:Fallback>
            </mc:AlternateContent>
          </a:graphicData>
        </a:graphic>
      </p:graphicFrame>
    </p:spTree>
    <p:extLst>
      <p:ext uri="{BB962C8B-B14F-4D97-AF65-F5344CB8AC3E}">
        <p14:creationId xmlns:p14="http://schemas.microsoft.com/office/powerpoint/2010/main" val="4185970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49388"/>
            <a:ext cx="4284000" cy="4761631"/>
          </a:xfrm>
          <a:solidFill>
            <a:srgbClr val="DEE4ED"/>
          </a:solidFill>
        </p:spPr>
        <p:txBody>
          <a:bodyPr lIns="72000" tIns="216000" bIns="0"/>
          <a:lstStyle/>
          <a:p>
            <a:pPr marL="0" indent="0" defTabSz="449263">
              <a:spcBef>
                <a:spcPts val="1200"/>
              </a:spcBef>
              <a:buNone/>
            </a:pPr>
            <a:r>
              <a:rPr lang="de-DE" sz="1300" b="1" dirty="0" smtClean="0"/>
              <a:t>          CAD</a:t>
            </a:r>
          </a:p>
          <a:p>
            <a:pPr marL="0" indent="0" defTabSz="449263">
              <a:spcBef>
                <a:spcPts val="1200"/>
              </a:spcBef>
              <a:buNone/>
            </a:pPr>
            <a:endParaRPr lang="de-DE" sz="1300" b="1" dirty="0"/>
          </a:p>
          <a:p>
            <a:pPr marL="0" indent="0" defTabSz="449263">
              <a:spcBef>
                <a:spcPts val="1200"/>
              </a:spcBef>
              <a:buNone/>
            </a:pPr>
            <a:endParaRPr lang="de-DE" sz="1300" b="1" dirty="0" smtClean="0"/>
          </a:p>
          <a:p>
            <a:pPr marL="0" indent="0" defTabSz="449263">
              <a:spcBef>
                <a:spcPts val="1200"/>
              </a:spcBef>
              <a:buNone/>
            </a:pPr>
            <a:endParaRPr lang="de-DE" sz="1300" b="1" dirty="0"/>
          </a:p>
          <a:p>
            <a:pPr marL="0" indent="0" defTabSz="449263">
              <a:spcBef>
                <a:spcPts val="1200"/>
              </a:spcBef>
              <a:buNone/>
            </a:pPr>
            <a:endParaRPr lang="de-DE" sz="1300" b="1" dirty="0" smtClean="0"/>
          </a:p>
          <a:p>
            <a:pPr marL="0" indent="0" defTabSz="449263">
              <a:spcBef>
                <a:spcPts val="1200"/>
              </a:spcBef>
              <a:buNone/>
            </a:pPr>
            <a:endParaRPr lang="de-DE" sz="1300" b="1" dirty="0"/>
          </a:p>
          <a:p>
            <a:pPr marL="0" indent="0" defTabSz="449263">
              <a:spcBef>
                <a:spcPts val="1600"/>
              </a:spcBef>
              <a:buNone/>
            </a:pPr>
            <a:r>
              <a:rPr lang="de-DE" sz="1300" b="1" dirty="0"/>
              <a:t> </a:t>
            </a:r>
            <a:r>
              <a:rPr lang="de-DE" sz="1300" b="1" dirty="0" smtClean="0"/>
              <a:t>         NZD</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800"/>
              </a:spcBef>
              <a:buNone/>
            </a:pP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a:t>Dollar-Satelliten und Mexikanischer Peso</a:t>
            </a:r>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20</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4760221"/>
          </a:xfrm>
          <a:solidFill>
            <a:srgbClr val="DEE4ED"/>
          </a:solidFill>
        </p:spPr>
        <p:txBody>
          <a:bodyPr lIns="72000" tIns="216000" bIns="0"/>
          <a:lstStyle/>
          <a:p>
            <a:pPr marL="0" indent="0" defTabSz="449263">
              <a:spcBef>
                <a:spcPts val="1200"/>
              </a:spcBef>
              <a:buNone/>
            </a:pPr>
            <a:r>
              <a:rPr lang="de-DE" sz="1300" b="1" dirty="0" smtClean="0"/>
              <a:t>          AUD</a:t>
            </a:r>
          </a:p>
          <a:p>
            <a:pPr marL="0" indent="0" defTabSz="449263">
              <a:spcBef>
                <a:spcPts val="1200"/>
              </a:spcBef>
              <a:buNone/>
            </a:pPr>
            <a:endParaRPr lang="de-DE" sz="1300" b="1" dirty="0"/>
          </a:p>
          <a:p>
            <a:pPr marL="0" indent="0" defTabSz="449263">
              <a:spcBef>
                <a:spcPts val="1200"/>
              </a:spcBef>
              <a:buNone/>
            </a:pPr>
            <a:endParaRPr lang="de-DE" sz="1300" b="1" dirty="0" smtClean="0"/>
          </a:p>
          <a:p>
            <a:pPr marL="0" indent="0" defTabSz="449263">
              <a:spcBef>
                <a:spcPts val="1200"/>
              </a:spcBef>
              <a:buNone/>
            </a:pPr>
            <a:endParaRPr lang="de-DE" sz="1300" b="1" dirty="0"/>
          </a:p>
          <a:p>
            <a:pPr marL="0" indent="0" defTabSz="449263">
              <a:spcBef>
                <a:spcPts val="1200"/>
              </a:spcBef>
              <a:buNone/>
            </a:pPr>
            <a:endParaRPr lang="de-DE" sz="1300" b="1" dirty="0" smtClean="0"/>
          </a:p>
          <a:p>
            <a:pPr marL="0" indent="0" defTabSz="449263">
              <a:spcBef>
                <a:spcPts val="1200"/>
              </a:spcBef>
              <a:buNone/>
            </a:pPr>
            <a:endParaRPr lang="de-DE" sz="1300" b="1" dirty="0"/>
          </a:p>
          <a:p>
            <a:pPr marL="0" indent="0" defTabSz="449263">
              <a:spcBef>
                <a:spcPts val="1600"/>
              </a:spcBef>
              <a:buNone/>
            </a:pPr>
            <a:r>
              <a:rPr lang="de-DE" sz="1300" b="1" dirty="0"/>
              <a:t> </a:t>
            </a:r>
            <a:r>
              <a:rPr lang="de-DE" sz="1300" b="1" dirty="0" smtClean="0"/>
              <a:t>         MXN</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p:txBody>
      </p:sp>
      <p:sp>
        <p:nvSpPr>
          <p:cNvPr id="12" name="Textplatzhalter 11">
            <a:extLst>
              <a:ext uri="{FF2B5EF4-FFF2-40B4-BE49-F238E27FC236}">
                <a16:creationId xmlns:a16="http://schemas.microsoft.com/office/drawing/2014/main" id="{2856E399-D057-4418-ADE9-CDAC9C05A9E6}"/>
              </a:ext>
            </a:extLst>
          </p:cNvPr>
          <p:cNvSpPr>
            <a:spLocks noGrp="1"/>
          </p:cNvSpPr>
          <p:nvPr>
            <p:ph type="body" sz="quarter" idx="13"/>
          </p:nvPr>
        </p:nvSpPr>
        <p:spPr>
          <a:xfrm>
            <a:off x="252000" y="165600"/>
            <a:ext cx="8639999" cy="203004"/>
          </a:xfrm>
        </p:spPr>
        <p:txBody>
          <a:bodyPr/>
          <a:lstStyle/>
          <a:p>
            <a:r>
              <a:rPr lang="de-DE" dirty="0" smtClean="0"/>
              <a:t>Andere Währungen</a:t>
            </a:r>
            <a:endParaRPr lang="de-DE" dirty="0"/>
          </a:p>
          <a:p>
            <a:endParaRPr lang="de-DE" dirty="0"/>
          </a:p>
        </p:txBody>
      </p:sp>
      <p:sp>
        <p:nvSpPr>
          <p:cNvPr id="10" name="Textfeld 9"/>
          <p:cNvSpPr txBox="1"/>
          <p:nvPr/>
        </p:nvSpPr>
        <p:spPr>
          <a:xfrm>
            <a:off x="340914" y="5952219"/>
            <a:ext cx="2044460" cy="138023"/>
          </a:xfrm>
          <a:prstGeom prst="rect">
            <a:avLst/>
          </a:prstGeom>
          <a:noFill/>
        </p:spPr>
        <p:txBody>
          <a:bodyPr wrap="none" lIns="0" tIns="0" rIns="0" bIns="0" rtlCol="0">
            <a:noAutofit/>
          </a:bodyPr>
          <a:lstStyle/>
          <a:p>
            <a:pPr defTabSz="432000">
              <a:lnSpc>
                <a:spcPct val="110000"/>
              </a:lnSpc>
            </a:pPr>
            <a:r>
              <a:rPr lang="de-DE" altLang="de-DE" sz="800" dirty="0">
                <a:solidFill>
                  <a:srgbClr val="505456"/>
                </a:solidFill>
              </a:rPr>
              <a:t>Quelle für alle Grafiken: Refinitiv Datastream</a:t>
            </a:r>
            <a:endParaRPr lang="de-DE" sz="800" dirty="0">
              <a:solidFill>
                <a:srgbClr val="505456"/>
              </a:solidFill>
            </a:endParaRPr>
          </a:p>
        </p:txBody>
      </p:sp>
      <p:pic>
        <p:nvPicPr>
          <p:cNvPr id="13" name="Grafik 1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35862" y="3859444"/>
            <a:ext cx="378000" cy="252000"/>
          </a:xfrm>
          <a:prstGeom prst="rect">
            <a:avLst/>
          </a:prstGeom>
          <a:effectLst>
            <a:outerShdw blurRad="50800" dist="38100" dir="2700000" algn="tl" rotWithShape="0">
              <a:prstClr val="black">
                <a:alpha val="40000"/>
              </a:prstClr>
            </a:outerShdw>
          </a:effectLst>
        </p:spPr>
      </p:pic>
      <p:pic>
        <p:nvPicPr>
          <p:cNvPr id="14" name="Picture 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751" y="1595857"/>
            <a:ext cx="378000" cy="252000"/>
          </a:xfrm>
          <a:prstGeom prst="rect">
            <a:avLst/>
          </a:prstGeom>
          <a:effectLst>
            <a:outerShdw blurRad="50800" dist="381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Grafik 1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694574" y="1595857"/>
            <a:ext cx="378000" cy="252000"/>
          </a:xfrm>
          <a:prstGeom prst="rect">
            <a:avLst/>
          </a:prstGeom>
          <a:effectLst>
            <a:outerShdw blurRad="50800" dist="38100" dir="2700000" algn="tl" rotWithShape="0">
              <a:prstClr val="black">
                <a:alpha val="40000"/>
              </a:prstClr>
            </a:outerShdw>
          </a:effectLst>
        </p:spPr>
      </p:pic>
      <p:pic>
        <p:nvPicPr>
          <p:cNvPr id="16" name="Grafik 15"/>
          <p:cNvPicPr>
            <a:picLocks/>
          </p:cNvPicPr>
          <p:nvPr/>
        </p:nvPicPr>
        <p:blipFill rotWithShape="1">
          <a:blip r:embed="rId7" cstate="print">
            <a:extLst>
              <a:ext uri="{28A0092B-C50C-407E-A947-70E740481C1C}">
                <a14:useLocalDpi xmlns:a14="http://schemas.microsoft.com/office/drawing/2010/main" val="0"/>
              </a:ext>
            </a:extLst>
          </a:blip>
          <a:srcRect/>
          <a:stretch/>
        </p:blipFill>
        <p:spPr>
          <a:xfrm>
            <a:off x="4694571" y="3859444"/>
            <a:ext cx="378000" cy="252000"/>
          </a:xfrm>
          <a:prstGeom prst="rect">
            <a:avLst/>
          </a:prstGeom>
          <a:effectLst>
            <a:outerShdw blurRad="50800" dist="38100" dir="2700000" algn="ctr" rotWithShape="0">
              <a:schemeClr val="tx1">
                <a:alpha val="40000"/>
              </a:schemeClr>
            </a:outerShdw>
          </a:effectLst>
        </p:spPr>
      </p:pic>
      <p:graphicFrame>
        <p:nvGraphicFramePr>
          <p:cNvPr id="2" name="Objekt 1"/>
          <p:cNvGraphicFramePr>
            <a:graphicFrameLocks/>
          </p:cNvGraphicFramePr>
          <p:nvPr>
            <p:extLst>
              <p:ext uri="{D42A27DB-BD31-4B8C-83A1-F6EECF244321}">
                <p14:modId xmlns:p14="http://schemas.microsoft.com/office/powerpoint/2010/main" val="376728931"/>
              </p:ext>
            </p:extLst>
          </p:nvPr>
        </p:nvGraphicFramePr>
        <p:xfrm>
          <a:off x="297972" y="1987858"/>
          <a:ext cx="4104000" cy="1620000"/>
        </p:xfrm>
        <a:graphic>
          <a:graphicData uri="http://schemas.openxmlformats.org/presentationml/2006/ole">
            <mc:AlternateContent xmlns:mc="http://schemas.openxmlformats.org/markup-compatibility/2006">
              <mc:Choice xmlns:v="urn:schemas-microsoft-com:vml" Requires="v">
                <p:oleObj spid="_x0000_s19110" name="Arbeitsblatt mit Makros" r:id="rId8" imgW="4105257" imgH="1628543" progId="Excel.SheetMacroEnabled.12">
                  <p:link/>
                </p:oleObj>
              </mc:Choice>
              <mc:Fallback>
                <p:oleObj name="Arbeitsblatt mit Makros" r:id="rId8" imgW="4105257" imgH="1628543" progId="Excel.SheetMacroEnabled.12">
                  <p:link/>
                  <p:pic>
                    <p:nvPicPr>
                      <p:cNvPr id="0" name=""/>
                      <p:cNvPicPr preferRelativeResize="0"/>
                      <p:nvPr/>
                    </p:nvPicPr>
                    <p:blipFill>
                      <a:blip r:embed="rId9"/>
                      <a:stretch>
                        <a:fillRect/>
                      </a:stretch>
                    </p:blipFill>
                    <p:spPr>
                      <a:xfrm>
                        <a:off x="297972" y="1987858"/>
                        <a:ext cx="4104000" cy="1620000"/>
                      </a:xfrm>
                      <a:prstGeom prst="rect">
                        <a:avLst/>
                      </a:prstGeom>
                    </p:spPr>
                  </p:pic>
                </p:oleObj>
              </mc:Fallback>
            </mc:AlternateContent>
          </a:graphicData>
        </a:graphic>
      </p:graphicFrame>
      <p:graphicFrame>
        <p:nvGraphicFramePr>
          <p:cNvPr id="3" name="Objekt 2"/>
          <p:cNvGraphicFramePr>
            <a:graphicFrameLocks/>
          </p:cNvGraphicFramePr>
          <p:nvPr>
            <p:extLst>
              <p:ext uri="{D42A27DB-BD31-4B8C-83A1-F6EECF244321}">
                <p14:modId xmlns:p14="http://schemas.microsoft.com/office/powerpoint/2010/main" val="3674378709"/>
              </p:ext>
            </p:extLst>
          </p:nvPr>
        </p:nvGraphicFramePr>
        <p:xfrm>
          <a:off x="4660931" y="1982304"/>
          <a:ext cx="4105275" cy="1620000"/>
        </p:xfrm>
        <a:graphic>
          <a:graphicData uri="http://schemas.openxmlformats.org/presentationml/2006/ole">
            <mc:AlternateContent xmlns:mc="http://schemas.openxmlformats.org/markup-compatibility/2006">
              <mc:Choice xmlns:v="urn:schemas-microsoft-com:vml" Requires="v">
                <p:oleObj spid="_x0000_s19111" name="Arbeitsblatt mit Makros" r:id="rId10" imgW="4105257" imgH="1628543" progId="Excel.SheetMacroEnabled.12">
                  <p:link/>
                </p:oleObj>
              </mc:Choice>
              <mc:Fallback>
                <p:oleObj name="Arbeitsblatt mit Makros" r:id="rId10" imgW="4105257" imgH="1628543" progId="Excel.SheetMacroEnabled.12">
                  <p:link/>
                  <p:pic>
                    <p:nvPicPr>
                      <p:cNvPr id="0" name=""/>
                      <p:cNvPicPr preferRelativeResize="0"/>
                      <p:nvPr/>
                    </p:nvPicPr>
                    <p:blipFill>
                      <a:blip r:embed="rId11"/>
                      <a:stretch>
                        <a:fillRect/>
                      </a:stretch>
                    </p:blipFill>
                    <p:spPr>
                      <a:xfrm>
                        <a:off x="4660931" y="1982304"/>
                        <a:ext cx="4105275" cy="1620000"/>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684228416"/>
              </p:ext>
            </p:extLst>
          </p:nvPr>
        </p:nvGraphicFramePr>
        <p:xfrm>
          <a:off x="298450" y="4225237"/>
          <a:ext cx="4105275" cy="1619250"/>
        </p:xfrm>
        <a:graphic>
          <a:graphicData uri="http://schemas.openxmlformats.org/presentationml/2006/ole">
            <mc:AlternateContent xmlns:mc="http://schemas.openxmlformats.org/markup-compatibility/2006">
              <mc:Choice xmlns:v="urn:schemas-microsoft-com:vml" Requires="v">
                <p:oleObj spid="_x0000_s19112" name="Arbeitsblatt mit Makros" r:id="rId12" imgW="4105257" imgH="1619160" progId="Excel.SheetMacroEnabled.12">
                  <p:link/>
                </p:oleObj>
              </mc:Choice>
              <mc:Fallback>
                <p:oleObj name="Arbeitsblatt mit Makros" r:id="rId12" imgW="4105257" imgH="1619160" progId="Excel.SheetMacroEnabled.12">
                  <p:link/>
                  <p:pic>
                    <p:nvPicPr>
                      <p:cNvPr id="0" name=""/>
                      <p:cNvPicPr/>
                      <p:nvPr/>
                    </p:nvPicPr>
                    <p:blipFill>
                      <a:blip r:embed="rId13"/>
                      <a:stretch>
                        <a:fillRect/>
                      </a:stretch>
                    </p:blipFill>
                    <p:spPr>
                      <a:xfrm>
                        <a:off x="298450" y="4225237"/>
                        <a:ext cx="4105275" cy="1619250"/>
                      </a:xfrm>
                      <a:prstGeom prst="rect">
                        <a:avLst/>
                      </a:prstGeom>
                    </p:spPr>
                  </p:pic>
                </p:oleObj>
              </mc:Fallback>
            </mc:AlternateContent>
          </a:graphicData>
        </a:graphic>
      </p:graphicFrame>
      <p:graphicFrame>
        <p:nvGraphicFramePr>
          <p:cNvPr id="5" name="Objekt 4"/>
          <p:cNvGraphicFramePr>
            <a:graphicFrameLocks/>
          </p:cNvGraphicFramePr>
          <p:nvPr>
            <p:extLst>
              <p:ext uri="{D42A27DB-BD31-4B8C-83A1-F6EECF244321}">
                <p14:modId xmlns:p14="http://schemas.microsoft.com/office/powerpoint/2010/main" val="149061806"/>
              </p:ext>
            </p:extLst>
          </p:nvPr>
        </p:nvGraphicFramePr>
        <p:xfrm>
          <a:off x="4660900" y="4243388"/>
          <a:ext cx="4103688" cy="1611312"/>
        </p:xfrm>
        <a:graphic>
          <a:graphicData uri="http://schemas.openxmlformats.org/presentationml/2006/ole">
            <mc:AlternateContent xmlns:mc="http://schemas.openxmlformats.org/markup-compatibility/2006">
              <mc:Choice xmlns:v="urn:schemas-microsoft-com:vml" Requires="v">
                <p:oleObj spid="_x0000_s19113" name="Arbeitsblatt mit Makros" r:id="rId14" imgW="4124343" imgH="1619160" progId="Excel.SheetMacroEnabled.12">
                  <p:link/>
                </p:oleObj>
              </mc:Choice>
              <mc:Fallback>
                <p:oleObj name="Arbeitsblatt mit Makros" r:id="rId14" imgW="4124343" imgH="1619160" progId="Excel.SheetMacroEnabled.12">
                  <p:link/>
                  <p:pic>
                    <p:nvPicPr>
                      <p:cNvPr id="0" name=""/>
                      <p:cNvPicPr preferRelativeResize="0"/>
                      <p:nvPr/>
                    </p:nvPicPr>
                    <p:blipFill>
                      <a:blip r:embed="rId15"/>
                      <a:stretch>
                        <a:fillRect/>
                      </a:stretch>
                    </p:blipFill>
                    <p:spPr>
                      <a:xfrm>
                        <a:off x="4660900" y="4243388"/>
                        <a:ext cx="4103688" cy="1611312"/>
                      </a:xfrm>
                      <a:prstGeom prst="rect">
                        <a:avLst/>
                      </a:prstGeom>
                    </p:spPr>
                  </p:pic>
                </p:oleObj>
              </mc:Fallback>
            </mc:AlternateContent>
          </a:graphicData>
        </a:graphic>
      </p:graphicFrame>
    </p:spTree>
    <p:extLst>
      <p:ext uri="{BB962C8B-B14F-4D97-AF65-F5344CB8AC3E}">
        <p14:creationId xmlns:p14="http://schemas.microsoft.com/office/powerpoint/2010/main" val="888298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49388"/>
            <a:ext cx="4284000" cy="4761631"/>
          </a:xfrm>
          <a:solidFill>
            <a:srgbClr val="DEE4ED"/>
          </a:solidFill>
        </p:spPr>
        <p:txBody>
          <a:bodyPr lIns="72000" tIns="216000" bIns="0"/>
          <a:lstStyle/>
          <a:p>
            <a:pPr marL="0" indent="0" defTabSz="449263">
              <a:spcBef>
                <a:spcPts val="1200"/>
              </a:spcBef>
              <a:buNone/>
            </a:pPr>
            <a:r>
              <a:rPr lang="de-DE" sz="1300" b="1" dirty="0" smtClean="0"/>
              <a:t>          BRL</a:t>
            </a:r>
          </a:p>
          <a:p>
            <a:pPr marL="0" indent="0" defTabSz="449263">
              <a:spcBef>
                <a:spcPts val="1200"/>
              </a:spcBef>
              <a:buNone/>
            </a:pPr>
            <a:endParaRPr lang="de-DE" sz="1300" b="1" dirty="0"/>
          </a:p>
          <a:p>
            <a:pPr marL="0" indent="0" defTabSz="449263">
              <a:spcBef>
                <a:spcPts val="1200"/>
              </a:spcBef>
              <a:buNone/>
            </a:pPr>
            <a:endParaRPr lang="de-DE" sz="1300" b="1" dirty="0" smtClean="0"/>
          </a:p>
          <a:p>
            <a:pPr marL="0" indent="0" defTabSz="449263">
              <a:spcBef>
                <a:spcPts val="1200"/>
              </a:spcBef>
              <a:buNone/>
            </a:pPr>
            <a:endParaRPr lang="de-DE" sz="1300" b="1" dirty="0"/>
          </a:p>
          <a:p>
            <a:pPr marL="0" indent="0" defTabSz="449263">
              <a:spcBef>
                <a:spcPts val="1200"/>
              </a:spcBef>
              <a:buNone/>
            </a:pPr>
            <a:endParaRPr lang="de-DE" sz="1300" b="1" dirty="0" smtClean="0"/>
          </a:p>
          <a:p>
            <a:pPr marL="0" indent="0" defTabSz="449263">
              <a:spcBef>
                <a:spcPts val="1200"/>
              </a:spcBef>
              <a:buNone/>
            </a:pPr>
            <a:endParaRPr lang="de-DE" sz="1300" b="1" dirty="0"/>
          </a:p>
          <a:p>
            <a:pPr marL="0" indent="0" defTabSz="449263">
              <a:spcBef>
                <a:spcPts val="1600"/>
              </a:spcBef>
              <a:buNone/>
            </a:pPr>
            <a:r>
              <a:rPr lang="de-DE" sz="1300" b="1" dirty="0" smtClean="0"/>
              <a:t>          INR</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Schwellenländer</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21</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4760221"/>
          </a:xfrm>
          <a:solidFill>
            <a:srgbClr val="DEE4ED"/>
          </a:solidFill>
        </p:spPr>
        <p:txBody>
          <a:bodyPr lIns="72000" tIns="216000" bIns="0"/>
          <a:lstStyle/>
          <a:p>
            <a:pPr marL="0" indent="0" defTabSz="449263">
              <a:spcBef>
                <a:spcPts val="1200"/>
              </a:spcBef>
              <a:buNone/>
            </a:pPr>
            <a:r>
              <a:rPr lang="de-DE" sz="1300" b="1" dirty="0" smtClean="0"/>
              <a:t>          RUB</a:t>
            </a:r>
          </a:p>
          <a:p>
            <a:pPr marL="0" indent="0" defTabSz="449263">
              <a:spcBef>
                <a:spcPts val="1200"/>
              </a:spcBef>
              <a:buNone/>
            </a:pPr>
            <a:endParaRPr lang="de-DE" sz="1300" b="1" dirty="0"/>
          </a:p>
          <a:p>
            <a:pPr marL="0" indent="0" defTabSz="449263">
              <a:spcBef>
                <a:spcPts val="1200"/>
              </a:spcBef>
              <a:buNone/>
            </a:pPr>
            <a:endParaRPr lang="de-DE" sz="1300" b="1" dirty="0" smtClean="0"/>
          </a:p>
          <a:p>
            <a:pPr marL="0" indent="0" defTabSz="449263">
              <a:spcBef>
                <a:spcPts val="1200"/>
              </a:spcBef>
              <a:buNone/>
            </a:pPr>
            <a:endParaRPr lang="de-DE" sz="1300" b="1" dirty="0"/>
          </a:p>
          <a:p>
            <a:pPr marL="0" indent="0" defTabSz="449263">
              <a:spcBef>
                <a:spcPts val="1200"/>
              </a:spcBef>
              <a:buNone/>
            </a:pPr>
            <a:endParaRPr lang="de-DE" sz="1300" b="1" dirty="0" smtClean="0"/>
          </a:p>
          <a:p>
            <a:pPr marL="0" indent="0" defTabSz="449263">
              <a:spcBef>
                <a:spcPts val="1200"/>
              </a:spcBef>
              <a:buNone/>
            </a:pPr>
            <a:endParaRPr lang="de-DE" sz="1300" b="1" dirty="0"/>
          </a:p>
          <a:p>
            <a:pPr marL="0" indent="0" defTabSz="449263">
              <a:spcBef>
                <a:spcPts val="1600"/>
              </a:spcBef>
              <a:buNone/>
            </a:pPr>
            <a:r>
              <a:rPr lang="de-DE" sz="1300" b="1" dirty="0" smtClean="0"/>
              <a:t>          ZAR</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p:txBody>
      </p:sp>
      <p:sp>
        <p:nvSpPr>
          <p:cNvPr id="12" name="Textplatzhalter 11">
            <a:extLst>
              <a:ext uri="{FF2B5EF4-FFF2-40B4-BE49-F238E27FC236}">
                <a16:creationId xmlns:a16="http://schemas.microsoft.com/office/drawing/2014/main" id="{2856E399-D057-4418-ADE9-CDAC9C05A9E6}"/>
              </a:ext>
            </a:extLst>
          </p:cNvPr>
          <p:cNvSpPr>
            <a:spLocks noGrp="1"/>
          </p:cNvSpPr>
          <p:nvPr>
            <p:ph type="body" sz="quarter" idx="13"/>
          </p:nvPr>
        </p:nvSpPr>
        <p:spPr>
          <a:xfrm>
            <a:off x="252000" y="165600"/>
            <a:ext cx="8639999" cy="203004"/>
          </a:xfrm>
        </p:spPr>
        <p:txBody>
          <a:bodyPr/>
          <a:lstStyle/>
          <a:p>
            <a:r>
              <a:rPr lang="de-DE" dirty="0" smtClean="0"/>
              <a:t>Andere Währungen</a:t>
            </a:r>
            <a:endParaRPr lang="de-DE" dirty="0"/>
          </a:p>
          <a:p>
            <a:endParaRPr lang="de-DE" dirty="0"/>
          </a:p>
        </p:txBody>
      </p:sp>
      <p:sp>
        <p:nvSpPr>
          <p:cNvPr id="10" name="Textfeld 9"/>
          <p:cNvSpPr txBox="1"/>
          <p:nvPr/>
        </p:nvSpPr>
        <p:spPr>
          <a:xfrm>
            <a:off x="340914" y="5952219"/>
            <a:ext cx="2044460" cy="138023"/>
          </a:xfrm>
          <a:prstGeom prst="rect">
            <a:avLst/>
          </a:prstGeom>
          <a:noFill/>
        </p:spPr>
        <p:txBody>
          <a:bodyPr wrap="none" lIns="0" tIns="0" rIns="0" bIns="0" rtlCol="0">
            <a:noAutofit/>
          </a:bodyPr>
          <a:lstStyle/>
          <a:p>
            <a:pPr defTabSz="432000">
              <a:lnSpc>
                <a:spcPct val="110000"/>
              </a:lnSpc>
            </a:pPr>
            <a:r>
              <a:rPr lang="de-DE" altLang="de-DE" sz="800" dirty="0">
                <a:solidFill>
                  <a:srgbClr val="505456"/>
                </a:solidFill>
              </a:rPr>
              <a:t>Quelle für alle Grafiken: Refinitiv Datastream</a:t>
            </a:r>
            <a:endParaRPr lang="de-DE" sz="800" dirty="0">
              <a:solidFill>
                <a:srgbClr val="505456"/>
              </a:solidFill>
            </a:endParaRPr>
          </a:p>
        </p:txBody>
      </p:sp>
      <p:pic>
        <p:nvPicPr>
          <p:cNvPr id="13" name="Grafik 1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335862" y="1595296"/>
            <a:ext cx="378000" cy="252000"/>
          </a:xfrm>
          <a:prstGeom prst="rect">
            <a:avLst/>
          </a:prstGeom>
          <a:effectLst>
            <a:outerShdw blurRad="50800" dist="38100" dir="2700000" algn="ctr" rotWithShape="0">
              <a:schemeClr val="tx1">
                <a:alpha val="40000"/>
              </a:schemeClr>
            </a:outerShdw>
          </a:effectLst>
        </p:spPr>
      </p:pic>
      <p:pic>
        <p:nvPicPr>
          <p:cNvPr id="14" name="Grafik 13"/>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35862" y="3859439"/>
            <a:ext cx="378000" cy="252000"/>
          </a:xfrm>
          <a:prstGeom prst="rect">
            <a:avLst/>
          </a:prstGeom>
          <a:effectLst>
            <a:outerShdw blurRad="50800" dist="38100" dir="2700000" algn="ctr" rotWithShape="0">
              <a:schemeClr val="tx1">
                <a:alpha val="40000"/>
              </a:schemeClr>
            </a:outerShdw>
          </a:effectLst>
        </p:spPr>
      </p:pic>
      <p:pic>
        <p:nvPicPr>
          <p:cNvPr id="15" name="Grafik 14"/>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694572" y="3859444"/>
            <a:ext cx="378000" cy="252000"/>
          </a:xfrm>
          <a:prstGeom prst="rect">
            <a:avLst/>
          </a:prstGeom>
          <a:effectLst>
            <a:outerShdw blurRad="50800" dist="38100" dir="2700000" algn="ctr" rotWithShape="0">
              <a:schemeClr val="tx1">
                <a:alpha val="40000"/>
              </a:schemeClr>
            </a:outerShdw>
          </a:effectLst>
        </p:spPr>
      </p:pic>
      <p:pic>
        <p:nvPicPr>
          <p:cNvPr id="16" name="Grafik 1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694572" y="1595296"/>
            <a:ext cx="378000" cy="252000"/>
          </a:xfrm>
          <a:prstGeom prst="rect">
            <a:avLst/>
          </a:prstGeom>
          <a:effectLst>
            <a:outerShdw blurRad="50800" dist="38100" dir="2700000" algn="ctr" rotWithShape="0">
              <a:schemeClr val="tx1">
                <a:alpha val="40000"/>
              </a:schemeClr>
            </a:outerShdw>
          </a:effectLst>
        </p:spPr>
      </p:pic>
      <p:graphicFrame>
        <p:nvGraphicFramePr>
          <p:cNvPr id="2" name="Objekt 1"/>
          <p:cNvGraphicFramePr>
            <a:graphicFrameLocks noChangeAspect="1"/>
          </p:cNvGraphicFramePr>
          <p:nvPr>
            <p:extLst>
              <p:ext uri="{D42A27DB-BD31-4B8C-83A1-F6EECF244321}">
                <p14:modId xmlns:p14="http://schemas.microsoft.com/office/powerpoint/2010/main" val="4053879022"/>
              </p:ext>
            </p:extLst>
          </p:nvPr>
        </p:nvGraphicFramePr>
        <p:xfrm>
          <a:off x="302314" y="1973195"/>
          <a:ext cx="4105275" cy="1619250"/>
        </p:xfrm>
        <a:graphic>
          <a:graphicData uri="http://schemas.openxmlformats.org/presentationml/2006/ole">
            <mc:AlternateContent xmlns:mc="http://schemas.openxmlformats.org/markup-compatibility/2006">
              <mc:Choice xmlns:v="urn:schemas-microsoft-com:vml" Requires="v">
                <p:oleObj spid="_x0000_s20130" name="Arbeitsblatt mit Makros" r:id="rId8" imgW="4105257" imgH="1619160" progId="Excel.SheetMacroEnabled.12">
                  <p:link/>
                </p:oleObj>
              </mc:Choice>
              <mc:Fallback>
                <p:oleObj name="Arbeitsblatt mit Makros" r:id="rId8" imgW="4105257" imgH="1619160" progId="Excel.SheetMacroEnabled.12">
                  <p:link/>
                  <p:pic>
                    <p:nvPicPr>
                      <p:cNvPr id="0" name=""/>
                      <p:cNvPicPr/>
                      <p:nvPr/>
                    </p:nvPicPr>
                    <p:blipFill>
                      <a:blip r:embed="rId9"/>
                      <a:stretch>
                        <a:fillRect/>
                      </a:stretch>
                    </p:blipFill>
                    <p:spPr>
                      <a:xfrm>
                        <a:off x="302314" y="1973195"/>
                        <a:ext cx="4105275" cy="1619250"/>
                      </a:xfrm>
                      <a:prstGeom prst="rect">
                        <a:avLst/>
                      </a:prstGeom>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2310605934"/>
              </p:ext>
            </p:extLst>
          </p:nvPr>
        </p:nvGraphicFramePr>
        <p:xfrm>
          <a:off x="4657725" y="1971675"/>
          <a:ext cx="4105275" cy="1619250"/>
        </p:xfrm>
        <a:graphic>
          <a:graphicData uri="http://schemas.openxmlformats.org/presentationml/2006/ole">
            <mc:AlternateContent xmlns:mc="http://schemas.openxmlformats.org/markup-compatibility/2006">
              <mc:Choice xmlns:v="urn:schemas-microsoft-com:vml" Requires="v">
                <p:oleObj spid="_x0000_s20131" name="Arbeitsblatt mit Makros" r:id="rId10" imgW="4105257" imgH="1619160" progId="Excel.SheetMacroEnabled.12">
                  <p:link/>
                </p:oleObj>
              </mc:Choice>
              <mc:Fallback>
                <p:oleObj name="Arbeitsblatt mit Makros" r:id="rId10" imgW="4105257" imgH="1619160" progId="Excel.SheetMacroEnabled.12">
                  <p:link/>
                  <p:pic>
                    <p:nvPicPr>
                      <p:cNvPr id="0" name=""/>
                      <p:cNvPicPr/>
                      <p:nvPr/>
                    </p:nvPicPr>
                    <p:blipFill>
                      <a:blip r:embed="rId11"/>
                      <a:stretch>
                        <a:fillRect/>
                      </a:stretch>
                    </p:blipFill>
                    <p:spPr>
                      <a:xfrm>
                        <a:off x="4657725" y="1971675"/>
                        <a:ext cx="4105275" cy="1619250"/>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777322412"/>
              </p:ext>
            </p:extLst>
          </p:nvPr>
        </p:nvGraphicFramePr>
        <p:xfrm>
          <a:off x="297762" y="4231152"/>
          <a:ext cx="4105275" cy="1619250"/>
        </p:xfrm>
        <a:graphic>
          <a:graphicData uri="http://schemas.openxmlformats.org/presentationml/2006/ole">
            <mc:AlternateContent xmlns:mc="http://schemas.openxmlformats.org/markup-compatibility/2006">
              <mc:Choice xmlns:v="urn:schemas-microsoft-com:vml" Requires="v">
                <p:oleObj spid="_x0000_s20132" name="Arbeitsblatt mit Makros" r:id="rId12" imgW="4105257" imgH="1619160" progId="Excel.SheetMacroEnabled.12">
                  <p:link/>
                </p:oleObj>
              </mc:Choice>
              <mc:Fallback>
                <p:oleObj name="Arbeitsblatt mit Makros" r:id="rId12" imgW="4105257" imgH="1619160" progId="Excel.SheetMacroEnabled.12">
                  <p:link/>
                  <p:pic>
                    <p:nvPicPr>
                      <p:cNvPr id="0" name=""/>
                      <p:cNvPicPr/>
                      <p:nvPr/>
                    </p:nvPicPr>
                    <p:blipFill>
                      <a:blip r:embed="rId13"/>
                      <a:stretch>
                        <a:fillRect/>
                      </a:stretch>
                    </p:blipFill>
                    <p:spPr>
                      <a:xfrm>
                        <a:off x="297762" y="4231152"/>
                        <a:ext cx="4105275" cy="1619250"/>
                      </a:xfrm>
                      <a:prstGeom prst="rect">
                        <a:avLst/>
                      </a:prstGeom>
                    </p:spPr>
                  </p:pic>
                </p:oleObj>
              </mc:Fallback>
            </mc:AlternateContent>
          </a:graphicData>
        </a:graphic>
      </p:graphicFrame>
      <p:graphicFrame>
        <p:nvGraphicFramePr>
          <p:cNvPr id="5" name="Objekt 4"/>
          <p:cNvGraphicFramePr>
            <a:graphicFrameLocks/>
          </p:cNvGraphicFramePr>
          <p:nvPr>
            <p:extLst>
              <p:ext uri="{D42A27DB-BD31-4B8C-83A1-F6EECF244321}">
                <p14:modId xmlns:p14="http://schemas.microsoft.com/office/powerpoint/2010/main" val="860845134"/>
              </p:ext>
            </p:extLst>
          </p:nvPr>
        </p:nvGraphicFramePr>
        <p:xfrm>
          <a:off x="4665663" y="4243388"/>
          <a:ext cx="4095750" cy="1620837"/>
        </p:xfrm>
        <a:graphic>
          <a:graphicData uri="http://schemas.openxmlformats.org/presentationml/2006/ole">
            <mc:AlternateContent xmlns:mc="http://schemas.openxmlformats.org/markup-compatibility/2006">
              <mc:Choice xmlns:v="urn:schemas-microsoft-com:vml" Requires="v">
                <p:oleObj spid="_x0000_s20133" name="Arbeitsblatt mit Makros" r:id="rId14" imgW="4105257" imgH="1619160" progId="Excel.SheetMacroEnabled.12">
                  <p:link/>
                </p:oleObj>
              </mc:Choice>
              <mc:Fallback>
                <p:oleObj name="Arbeitsblatt mit Makros" r:id="rId14" imgW="4105257" imgH="1619160" progId="Excel.SheetMacroEnabled.12">
                  <p:link/>
                  <p:pic>
                    <p:nvPicPr>
                      <p:cNvPr id="0" name=""/>
                      <p:cNvPicPr preferRelativeResize="0"/>
                      <p:nvPr/>
                    </p:nvPicPr>
                    <p:blipFill>
                      <a:blip r:embed="rId15"/>
                      <a:stretch>
                        <a:fillRect/>
                      </a:stretch>
                    </p:blipFill>
                    <p:spPr>
                      <a:xfrm>
                        <a:off x="4665663" y="4243388"/>
                        <a:ext cx="4095750" cy="1620837"/>
                      </a:xfrm>
                      <a:prstGeom prst="rect">
                        <a:avLst/>
                      </a:prstGeom>
                    </p:spPr>
                  </p:pic>
                </p:oleObj>
              </mc:Fallback>
            </mc:AlternateContent>
          </a:graphicData>
        </a:graphic>
      </p:graphicFrame>
    </p:spTree>
    <p:extLst>
      <p:ext uri="{BB962C8B-B14F-4D97-AF65-F5344CB8AC3E}">
        <p14:creationId xmlns:p14="http://schemas.microsoft.com/office/powerpoint/2010/main" val="3736545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8B98B554-2C91-4057-ABC2-8B5C918445DC}"/>
              </a:ext>
            </a:extLst>
          </p:cNvPr>
          <p:cNvSpPr>
            <a:spLocks noGrp="1"/>
          </p:cNvSpPr>
          <p:nvPr>
            <p:ph type="body" sz="quarter" idx="14"/>
          </p:nvPr>
        </p:nvSpPr>
        <p:spPr/>
        <p:txBody>
          <a:bodyPr/>
          <a:lstStyle/>
          <a:p>
            <a:r>
              <a:rPr lang="de-DE" altLang="de-DE" dirty="0"/>
              <a:t>Währungskompass</a:t>
            </a:r>
            <a:endParaRPr lang="de-DE" dirty="0"/>
          </a:p>
        </p:txBody>
      </p:sp>
      <p:sp>
        <p:nvSpPr>
          <p:cNvPr id="12" name="Textplatzhalter 11">
            <a:extLst>
              <a:ext uri="{FF2B5EF4-FFF2-40B4-BE49-F238E27FC236}">
                <a16:creationId xmlns:a16="http://schemas.microsoft.com/office/drawing/2014/main" id="{2856E399-D057-4418-ADE9-CDAC9C05A9E6}"/>
              </a:ext>
            </a:extLst>
          </p:cNvPr>
          <p:cNvSpPr>
            <a:spLocks noGrp="1"/>
          </p:cNvSpPr>
          <p:nvPr>
            <p:ph type="body" sz="quarter" idx="13"/>
          </p:nvPr>
        </p:nvSpPr>
        <p:spPr/>
        <p:txBody>
          <a:bodyPr/>
          <a:lstStyle/>
          <a:p>
            <a:r>
              <a:rPr lang="de-DE" dirty="0" smtClean="0"/>
              <a:t>Prognosen</a:t>
            </a:r>
            <a:endParaRPr lang="de-DE" dirty="0"/>
          </a:p>
        </p:txBody>
      </p:sp>
      <p:sp>
        <p:nvSpPr>
          <p:cNvPr id="11" name="Titel 10">
            <a:extLst>
              <a:ext uri="{FF2B5EF4-FFF2-40B4-BE49-F238E27FC236}">
                <a16:creationId xmlns:a16="http://schemas.microsoft.com/office/drawing/2014/main" id="{B266FA09-0DC2-4B3F-8B17-C28A64D8B5AF}"/>
              </a:ext>
            </a:extLst>
          </p:cNvPr>
          <p:cNvSpPr>
            <a:spLocks noGrp="1"/>
          </p:cNvSpPr>
          <p:nvPr>
            <p:ph type="title"/>
          </p:nvPr>
        </p:nvSpPr>
        <p:spPr/>
        <p:txBody>
          <a:bodyPr/>
          <a:lstStyle/>
          <a:p>
            <a:r>
              <a:rPr lang="de-DE" dirty="0" smtClean="0"/>
              <a:t>Wachstum- </a:t>
            </a:r>
            <a:r>
              <a:rPr lang="de-DE" dirty="0"/>
              <a:t>und Inflationsprognosen</a:t>
            </a:r>
          </a:p>
        </p:txBody>
      </p:sp>
      <p:sp>
        <p:nvSpPr>
          <p:cNvPr id="7" name="Datumsplatzhalter 6">
            <a:extLst>
              <a:ext uri="{FF2B5EF4-FFF2-40B4-BE49-F238E27FC236}">
                <a16:creationId xmlns:a16="http://schemas.microsoft.com/office/drawing/2014/main" id="{810C9DFF-B425-4F77-AA37-1F99E77B4509}"/>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9" name="Foliennummernplatzhalter 8">
            <a:extLst>
              <a:ext uri="{FF2B5EF4-FFF2-40B4-BE49-F238E27FC236}">
                <a16:creationId xmlns:a16="http://schemas.microsoft.com/office/drawing/2014/main" id="{81EAEFA7-D0EB-4F6D-969D-28CE444B39CD}"/>
              </a:ext>
            </a:extLst>
          </p:cNvPr>
          <p:cNvSpPr>
            <a:spLocks noGrp="1"/>
          </p:cNvSpPr>
          <p:nvPr>
            <p:ph type="sldNum" sz="quarter" idx="12"/>
          </p:nvPr>
        </p:nvSpPr>
        <p:spPr>
          <a:xfrm>
            <a:off x="8532813" y="6381750"/>
            <a:ext cx="359187" cy="302400"/>
          </a:xfrm>
        </p:spPr>
        <p:txBody>
          <a:bodyPr/>
          <a:lstStyle/>
          <a:p>
            <a:fld id="{48F63A3B-78C7-47BE-AE5E-E10140E04643}" type="slidenum">
              <a:rPr lang="de-DE"/>
              <a:pPr/>
              <a:t>22</a:t>
            </a:fld>
            <a:endParaRPr lang="de-DE" dirty="0"/>
          </a:p>
        </p:txBody>
      </p:sp>
      <p:sp>
        <p:nvSpPr>
          <p:cNvPr id="10" name="Rectangle 11"/>
          <p:cNvSpPr>
            <a:spLocks noChangeArrowheads="1"/>
          </p:cNvSpPr>
          <p:nvPr/>
        </p:nvSpPr>
        <p:spPr bwMode="auto">
          <a:xfrm>
            <a:off x="315223" y="5117849"/>
            <a:ext cx="4808867" cy="1636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0" rIns="0" bIns="0" anchor="ctr" anchorCtr="1"/>
          <a:lstStyle>
            <a:lvl1pPr eaLnBrk="0" hangingPunct="0">
              <a:spcBef>
                <a:spcPct val="50000"/>
              </a:spcBef>
              <a:buClr>
                <a:schemeClr val="accent1"/>
              </a:buClr>
              <a:buFont typeface="Wingdings 2" pitchFamily="18" charset="2"/>
              <a:defRPr sz="1600" b="1">
                <a:solidFill>
                  <a:schemeClr val="tx1"/>
                </a:solidFill>
                <a:latin typeface="Agfa Rotis Sans Serif" pitchFamily="2" charset="0"/>
              </a:defRPr>
            </a:lvl1pPr>
            <a:lvl2pPr marL="742950" indent="-285750" eaLnBrk="0" hangingPunct="0">
              <a:spcBef>
                <a:spcPct val="40000"/>
              </a:spcBef>
              <a:buClr>
                <a:schemeClr val="accent1"/>
              </a:buClr>
              <a:buFont typeface="Wingdings 2" pitchFamily="18" charset="2"/>
              <a:defRPr sz="1400">
                <a:solidFill>
                  <a:schemeClr val="tx1"/>
                </a:solidFill>
                <a:latin typeface="Agfa Rotis Sans Serif" pitchFamily="2" charset="0"/>
              </a:defRPr>
            </a:lvl2pPr>
            <a:lvl3pPr marL="1143000" indent="-228600" eaLnBrk="0" hangingPunct="0">
              <a:spcBef>
                <a:spcPct val="40000"/>
              </a:spcBef>
              <a:buClr>
                <a:schemeClr val="accent1"/>
              </a:buClr>
              <a:buSzPct val="100000"/>
              <a:buFont typeface="Wingdings 2" pitchFamily="18" charset="2"/>
              <a:buChar char="¡"/>
              <a:defRPr sz="1400">
                <a:solidFill>
                  <a:schemeClr val="tx1"/>
                </a:solidFill>
                <a:latin typeface="Agfa Rotis Sans Serif" pitchFamily="2" charset="0"/>
              </a:defRPr>
            </a:lvl3pPr>
            <a:lvl4pPr marL="1600200" indent="-228600" eaLnBrk="0" hangingPunct="0">
              <a:spcBef>
                <a:spcPct val="20000"/>
              </a:spcBef>
              <a:buClr>
                <a:schemeClr val="accent2"/>
              </a:buClr>
              <a:buFont typeface="Wingdings 2" pitchFamily="18" charset="2"/>
              <a:buChar char="¡"/>
              <a:defRPr sz="1400">
                <a:solidFill>
                  <a:schemeClr val="tx1"/>
                </a:solidFill>
                <a:latin typeface="Agfa Rotis Sans Serif" pitchFamily="2" charset="0"/>
              </a:defRPr>
            </a:lvl4pPr>
            <a:lvl5pPr marL="2057400" indent="-228600" eaLnBrk="0" hangingPunct="0">
              <a:spcBef>
                <a:spcPct val="20000"/>
              </a:spcBef>
              <a:defRPr sz="1400">
                <a:solidFill>
                  <a:schemeClr val="tx1"/>
                </a:solidFill>
                <a:latin typeface="Agfa Rotis Sans Serif" pitchFamily="2" charset="0"/>
              </a:defRPr>
            </a:lvl5pPr>
            <a:lvl6pPr marL="2514600" indent="-228600" eaLnBrk="0" fontAlgn="base" hangingPunct="0">
              <a:spcBef>
                <a:spcPct val="20000"/>
              </a:spcBef>
              <a:spcAft>
                <a:spcPct val="0"/>
              </a:spcAft>
              <a:defRPr sz="1400">
                <a:solidFill>
                  <a:schemeClr val="tx1"/>
                </a:solidFill>
                <a:latin typeface="Agfa Rotis Sans Serif" pitchFamily="2" charset="0"/>
              </a:defRPr>
            </a:lvl6pPr>
            <a:lvl7pPr marL="2971800" indent="-228600" eaLnBrk="0" fontAlgn="base" hangingPunct="0">
              <a:spcBef>
                <a:spcPct val="20000"/>
              </a:spcBef>
              <a:spcAft>
                <a:spcPct val="0"/>
              </a:spcAft>
              <a:defRPr sz="1400">
                <a:solidFill>
                  <a:schemeClr val="tx1"/>
                </a:solidFill>
                <a:latin typeface="Agfa Rotis Sans Serif" pitchFamily="2" charset="0"/>
              </a:defRPr>
            </a:lvl7pPr>
            <a:lvl8pPr marL="3429000" indent="-228600" eaLnBrk="0" fontAlgn="base" hangingPunct="0">
              <a:spcBef>
                <a:spcPct val="20000"/>
              </a:spcBef>
              <a:spcAft>
                <a:spcPct val="0"/>
              </a:spcAft>
              <a:defRPr sz="1400">
                <a:solidFill>
                  <a:schemeClr val="tx1"/>
                </a:solidFill>
                <a:latin typeface="Agfa Rotis Sans Serif" pitchFamily="2" charset="0"/>
              </a:defRPr>
            </a:lvl8pPr>
            <a:lvl9pPr marL="3886200" indent="-228600" eaLnBrk="0" fontAlgn="base" hangingPunct="0">
              <a:spcBef>
                <a:spcPct val="20000"/>
              </a:spcBef>
              <a:spcAft>
                <a:spcPct val="0"/>
              </a:spcAft>
              <a:defRPr sz="1400">
                <a:solidFill>
                  <a:schemeClr val="tx1"/>
                </a:solidFill>
                <a:latin typeface="Agfa Rotis Sans Serif" pitchFamily="2" charset="0"/>
              </a:defRPr>
            </a:lvl9pPr>
          </a:lstStyle>
          <a:p>
            <a:pPr eaLnBrk="1" hangingPunct="1">
              <a:spcBef>
                <a:spcPts val="0"/>
              </a:spcBef>
              <a:buClrTx/>
              <a:buFontTx/>
              <a:buNone/>
            </a:pPr>
            <a:r>
              <a:rPr lang="de-DE" altLang="de-DE" sz="800" b="0" dirty="0">
                <a:solidFill>
                  <a:schemeClr val="tx2"/>
                </a:solidFill>
                <a:latin typeface="+mn-lt"/>
              </a:rPr>
              <a:t>Quelle: </a:t>
            </a:r>
            <a:r>
              <a:rPr lang="de-DE" altLang="de-DE" sz="800" b="0" dirty="0" smtClean="0">
                <a:solidFill>
                  <a:schemeClr val="tx2"/>
                </a:solidFill>
                <a:latin typeface="+mn-lt"/>
              </a:rPr>
              <a:t>Hauck </a:t>
            </a:r>
            <a:r>
              <a:rPr lang="de-DE" altLang="de-DE" sz="800" b="0" dirty="0" err="1" smtClean="0">
                <a:solidFill>
                  <a:schemeClr val="tx2"/>
                </a:solidFill>
                <a:latin typeface="+mn-lt"/>
              </a:rPr>
              <a:t>Aufhäuser</a:t>
            </a:r>
            <a:r>
              <a:rPr lang="de-DE" altLang="de-DE" sz="800" b="0" dirty="0" smtClean="0">
                <a:solidFill>
                  <a:schemeClr val="tx2"/>
                </a:solidFill>
                <a:latin typeface="+mn-lt"/>
              </a:rPr>
              <a:t> Lampe. </a:t>
            </a:r>
            <a:r>
              <a:rPr lang="de-DE" altLang="de-DE" sz="800" b="0" dirty="0">
                <a:solidFill>
                  <a:schemeClr val="tx2"/>
                </a:solidFill>
                <a:latin typeface="+mn-lt"/>
              </a:rPr>
              <a:t>Stand: </a:t>
            </a:r>
            <a:r>
              <a:rPr lang="de-DE" altLang="de-DE" sz="800" b="0" dirty="0" smtClean="0">
                <a:solidFill>
                  <a:schemeClr val="tx2"/>
                </a:solidFill>
                <a:latin typeface="+mn-lt"/>
              </a:rPr>
              <a:t>14.03.2022</a:t>
            </a:r>
            <a:r>
              <a:rPr lang="de-DE" altLang="de-DE" sz="800" b="0" dirty="0" smtClean="0">
                <a:solidFill>
                  <a:srgbClr val="FF0000"/>
                </a:solidFill>
                <a:latin typeface="+mn-lt"/>
              </a:rPr>
              <a:t>                                                                                   </a:t>
            </a:r>
            <a:endParaRPr lang="de-DE" altLang="de-DE" sz="800" b="0" dirty="0" smtClean="0">
              <a:solidFill>
                <a:schemeClr val="tx2"/>
              </a:solidFill>
              <a:latin typeface="+mn-lt"/>
            </a:endParaRPr>
          </a:p>
        </p:txBody>
      </p:sp>
      <p:graphicFrame>
        <p:nvGraphicFramePr>
          <p:cNvPr id="4" name="Objekt 3"/>
          <p:cNvGraphicFramePr>
            <a:graphicFrameLocks noChangeAspect="1"/>
          </p:cNvGraphicFramePr>
          <p:nvPr>
            <p:extLst>
              <p:ext uri="{D42A27DB-BD31-4B8C-83A1-F6EECF244321}">
                <p14:modId xmlns:p14="http://schemas.microsoft.com/office/powerpoint/2010/main" val="2464445164"/>
              </p:ext>
            </p:extLst>
          </p:nvPr>
        </p:nvGraphicFramePr>
        <p:xfrm>
          <a:off x="252467" y="1440407"/>
          <a:ext cx="8652802" cy="3663921"/>
        </p:xfrm>
        <a:graphic>
          <a:graphicData uri="http://schemas.openxmlformats.org/presentationml/2006/ole">
            <mc:AlternateContent xmlns:mc="http://schemas.openxmlformats.org/markup-compatibility/2006">
              <mc:Choice xmlns:v="urn:schemas-microsoft-com:vml" Requires="v">
                <p:oleObj spid="_x0000_s14542" name="Arbeitsblatt mit Makros" r:id="rId4" imgW="12982745" imgH="5495899" progId="Excel.SheetMacroEnabled.12">
                  <p:link/>
                </p:oleObj>
              </mc:Choice>
              <mc:Fallback>
                <p:oleObj name="Arbeitsblatt mit Makros" r:id="rId4" imgW="12982745" imgH="5495899" progId="Excel.SheetMacroEnabled.12">
                  <p:link/>
                  <p:pic>
                    <p:nvPicPr>
                      <p:cNvPr id="0" name=""/>
                      <p:cNvPicPr/>
                      <p:nvPr/>
                    </p:nvPicPr>
                    <p:blipFill>
                      <a:blip r:embed="rId5"/>
                      <a:stretch>
                        <a:fillRect/>
                      </a:stretch>
                    </p:blipFill>
                    <p:spPr>
                      <a:xfrm>
                        <a:off x="252467" y="1440407"/>
                        <a:ext cx="8652802" cy="3663921"/>
                      </a:xfrm>
                      <a:prstGeom prst="rect">
                        <a:avLst/>
                      </a:prstGeom>
                    </p:spPr>
                  </p:pic>
                </p:oleObj>
              </mc:Fallback>
            </mc:AlternateContent>
          </a:graphicData>
        </a:graphic>
      </p:graphicFrame>
    </p:spTree>
    <p:extLst>
      <p:ext uri="{BB962C8B-B14F-4D97-AF65-F5344CB8AC3E}">
        <p14:creationId xmlns:p14="http://schemas.microsoft.com/office/powerpoint/2010/main" val="4032294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8B98B554-2C91-4057-ABC2-8B5C918445DC}"/>
              </a:ext>
            </a:extLst>
          </p:cNvPr>
          <p:cNvSpPr>
            <a:spLocks noGrp="1"/>
          </p:cNvSpPr>
          <p:nvPr>
            <p:ph type="body" sz="quarter" idx="14"/>
          </p:nvPr>
        </p:nvSpPr>
        <p:spPr/>
        <p:txBody>
          <a:bodyPr/>
          <a:lstStyle/>
          <a:p>
            <a:r>
              <a:rPr lang="de-DE" altLang="de-DE" dirty="0"/>
              <a:t>Währungskompass</a:t>
            </a:r>
            <a:endParaRPr lang="de-DE" dirty="0"/>
          </a:p>
        </p:txBody>
      </p:sp>
      <p:sp>
        <p:nvSpPr>
          <p:cNvPr id="12" name="Textplatzhalter 11">
            <a:extLst>
              <a:ext uri="{FF2B5EF4-FFF2-40B4-BE49-F238E27FC236}">
                <a16:creationId xmlns:a16="http://schemas.microsoft.com/office/drawing/2014/main" id="{2856E399-D057-4418-ADE9-CDAC9C05A9E6}"/>
              </a:ext>
            </a:extLst>
          </p:cNvPr>
          <p:cNvSpPr>
            <a:spLocks noGrp="1"/>
          </p:cNvSpPr>
          <p:nvPr>
            <p:ph type="body" sz="quarter" idx="13"/>
          </p:nvPr>
        </p:nvSpPr>
        <p:spPr/>
        <p:txBody>
          <a:bodyPr/>
          <a:lstStyle/>
          <a:p>
            <a:r>
              <a:rPr lang="de-DE" dirty="0" smtClean="0"/>
              <a:t>Prognosen</a:t>
            </a:r>
            <a:endParaRPr lang="de-DE" dirty="0"/>
          </a:p>
          <a:p>
            <a:endParaRPr lang="de-DE" dirty="0"/>
          </a:p>
        </p:txBody>
      </p:sp>
      <p:sp>
        <p:nvSpPr>
          <p:cNvPr id="11" name="Titel 10">
            <a:extLst>
              <a:ext uri="{FF2B5EF4-FFF2-40B4-BE49-F238E27FC236}">
                <a16:creationId xmlns:a16="http://schemas.microsoft.com/office/drawing/2014/main" id="{B266FA09-0DC2-4B3F-8B17-C28A64D8B5AF}"/>
              </a:ext>
            </a:extLst>
          </p:cNvPr>
          <p:cNvSpPr>
            <a:spLocks noGrp="1"/>
          </p:cNvSpPr>
          <p:nvPr>
            <p:ph type="title"/>
          </p:nvPr>
        </p:nvSpPr>
        <p:spPr/>
        <p:txBody>
          <a:bodyPr/>
          <a:lstStyle/>
          <a:p>
            <a:r>
              <a:rPr lang="de-DE" dirty="0" smtClean="0"/>
              <a:t>Zinsprognosen*</a:t>
            </a:r>
            <a:endParaRPr lang="de-DE" dirty="0"/>
          </a:p>
        </p:txBody>
      </p:sp>
      <p:sp>
        <p:nvSpPr>
          <p:cNvPr id="7" name="Datumsplatzhalter 6">
            <a:extLst>
              <a:ext uri="{FF2B5EF4-FFF2-40B4-BE49-F238E27FC236}">
                <a16:creationId xmlns:a16="http://schemas.microsoft.com/office/drawing/2014/main" id="{810C9DFF-B425-4F77-AA37-1F99E77B4509}"/>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9" name="Foliennummernplatzhalter 8">
            <a:extLst>
              <a:ext uri="{FF2B5EF4-FFF2-40B4-BE49-F238E27FC236}">
                <a16:creationId xmlns:a16="http://schemas.microsoft.com/office/drawing/2014/main" id="{81EAEFA7-D0EB-4F6D-969D-28CE444B39CD}"/>
              </a:ext>
            </a:extLst>
          </p:cNvPr>
          <p:cNvSpPr>
            <a:spLocks noGrp="1"/>
          </p:cNvSpPr>
          <p:nvPr>
            <p:ph type="sldNum" sz="quarter" idx="12"/>
          </p:nvPr>
        </p:nvSpPr>
        <p:spPr>
          <a:xfrm>
            <a:off x="8532813" y="6381750"/>
            <a:ext cx="359187" cy="302400"/>
          </a:xfrm>
        </p:spPr>
        <p:txBody>
          <a:bodyPr/>
          <a:lstStyle/>
          <a:p>
            <a:fld id="{48F63A3B-78C7-47BE-AE5E-E10140E04643}" type="slidenum">
              <a:rPr lang="de-DE"/>
              <a:pPr/>
              <a:t>23</a:t>
            </a:fld>
            <a:endParaRPr lang="de-DE" dirty="0"/>
          </a:p>
        </p:txBody>
      </p:sp>
      <p:sp>
        <p:nvSpPr>
          <p:cNvPr id="14" name="Rectangle 11"/>
          <p:cNvSpPr>
            <a:spLocks noChangeArrowheads="1"/>
          </p:cNvSpPr>
          <p:nvPr/>
        </p:nvSpPr>
        <p:spPr bwMode="auto">
          <a:xfrm>
            <a:off x="326085" y="5534372"/>
            <a:ext cx="3210745" cy="18062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0" rIns="0" bIns="0" anchor="ctr" anchorCtr="1"/>
          <a:lstStyle/>
          <a:p>
            <a:r>
              <a:rPr lang="de-DE" altLang="de-DE" sz="800" dirty="0">
                <a:solidFill>
                  <a:schemeClr val="tx2"/>
                </a:solidFill>
              </a:rPr>
              <a:t>Quelle: Hauck </a:t>
            </a:r>
            <a:r>
              <a:rPr lang="de-DE" altLang="de-DE" sz="800" dirty="0" err="1">
                <a:solidFill>
                  <a:schemeClr val="tx2"/>
                </a:solidFill>
              </a:rPr>
              <a:t>Aufhäuser</a:t>
            </a:r>
            <a:r>
              <a:rPr lang="de-DE" altLang="de-DE" sz="800" dirty="0">
                <a:solidFill>
                  <a:schemeClr val="tx2"/>
                </a:solidFill>
              </a:rPr>
              <a:t> Lampe </a:t>
            </a:r>
            <a:r>
              <a:rPr lang="de-DE" altLang="de-DE" sz="800" dirty="0" smtClean="0">
                <a:solidFill>
                  <a:schemeClr val="tx2"/>
                </a:solidFill>
              </a:rPr>
              <a:t>	* </a:t>
            </a:r>
            <a:r>
              <a:rPr lang="de-DE" altLang="de-DE" sz="800" dirty="0">
                <a:solidFill>
                  <a:schemeClr val="tx2"/>
                </a:solidFill>
              </a:rPr>
              <a:t>Zinsen sind in % angegeben</a:t>
            </a:r>
          </a:p>
        </p:txBody>
      </p:sp>
      <p:graphicFrame>
        <p:nvGraphicFramePr>
          <p:cNvPr id="5" name="Objekt 4"/>
          <p:cNvGraphicFramePr>
            <a:graphicFrameLocks noChangeAspect="1"/>
          </p:cNvGraphicFramePr>
          <p:nvPr>
            <p:extLst>
              <p:ext uri="{D42A27DB-BD31-4B8C-83A1-F6EECF244321}">
                <p14:modId xmlns:p14="http://schemas.microsoft.com/office/powerpoint/2010/main" val="3307170978"/>
              </p:ext>
            </p:extLst>
          </p:nvPr>
        </p:nvGraphicFramePr>
        <p:xfrm>
          <a:off x="251999" y="1449388"/>
          <a:ext cx="8650800" cy="4106997"/>
        </p:xfrm>
        <a:graphic>
          <a:graphicData uri="http://schemas.openxmlformats.org/presentationml/2006/ole">
            <mc:AlternateContent xmlns:mc="http://schemas.openxmlformats.org/markup-compatibility/2006">
              <mc:Choice xmlns:v="urn:schemas-microsoft-com:vml" Requires="v">
                <p:oleObj spid="_x0000_s11481" name="Arbeitsblatt mit Makros" r:id="rId4" imgW="14020684" imgH="6658052" progId="Excel.SheetMacroEnabled.12">
                  <p:link/>
                </p:oleObj>
              </mc:Choice>
              <mc:Fallback>
                <p:oleObj name="Arbeitsblatt mit Makros" r:id="rId4" imgW="14020684" imgH="6658052" progId="Excel.SheetMacroEnabled.12">
                  <p:link/>
                  <p:pic>
                    <p:nvPicPr>
                      <p:cNvPr id="0" name=""/>
                      <p:cNvPicPr/>
                      <p:nvPr/>
                    </p:nvPicPr>
                    <p:blipFill>
                      <a:blip r:embed="rId5"/>
                      <a:stretch>
                        <a:fillRect/>
                      </a:stretch>
                    </p:blipFill>
                    <p:spPr>
                      <a:xfrm>
                        <a:off x="251999" y="1449388"/>
                        <a:ext cx="8650800" cy="4106997"/>
                      </a:xfrm>
                      <a:prstGeom prst="rect">
                        <a:avLst/>
                      </a:prstGeom>
                    </p:spPr>
                  </p:pic>
                </p:oleObj>
              </mc:Fallback>
            </mc:AlternateContent>
          </a:graphicData>
        </a:graphic>
      </p:graphicFrame>
    </p:spTree>
    <p:extLst>
      <p:ext uri="{BB962C8B-B14F-4D97-AF65-F5344CB8AC3E}">
        <p14:creationId xmlns:p14="http://schemas.microsoft.com/office/powerpoint/2010/main" val="922365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smtClean="0"/>
              <a:t>Währungskompass</a:t>
            </a:r>
            <a:endParaRPr lang="de-DE" altLang="de-DE" dirty="0"/>
          </a:p>
        </p:txBody>
      </p:sp>
      <p:sp>
        <p:nvSpPr>
          <p:cNvPr id="27" name="Textplatzhalter 26">
            <a:extLst>
              <a:ext uri="{FF2B5EF4-FFF2-40B4-BE49-F238E27FC236}">
                <a16:creationId xmlns:a16="http://schemas.microsoft.com/office/drawing/2014/main" id="{F53EFE03-DDDC-4750-AD4E-C3B0A5ED2EFF}"/>
              </a:ext>
            </a:extLst>
          </p:cNvPr>
          <p:cNvSpPr>
            <a:spLocks noGrp="1"/>
          </p:cNvSpPr>
          <p:nvPr>
            <p:ph type="body" sz="quarter" idx="13"/>
          </p:nvPr>
        </p:nvSpPr>
        <p:spPr/>
        <p:txBody>
          <a:bodyPr/>
          <a:lstStyle/>
          <a:p>
            <a:r>
              <a:rPr lang="de-DE" altLang="de-DE" dirty="0" smtClean="0"/>
              <a:t>Prognosen</a:t>
            </a:r>
            <a:endParaRPr lang="de-DE" altLang="de-DE" dirty="0"/>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Leitzinsen</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00" b="0" i="0" u="none" strike="noStrike" kern="1200" cap="none" spc="0" normalizeH="0" baseline="0" noProof="0">
                <a:ln>
                  <a:noFill/>
                </a:ln>
                <a:noFill/>
                <a:effectLst/>
                <a:uLnTx/>
                <a:uFillTx/>
                <a:latin typeface="Arial"/>
                <a:cs typeface="Arial"/>
              </a:rPr>
              <a:t>Datum</a:t>
            </a:r>
            <a:endParaRPr kumimoji="0" lang="de-DE" sz="100" b="0" i="0" u="none" strike="noStrike" kern="1200" cap="none" spc="0" normalizeH="0" baseline="0" noProof="0" dirty="0">
              <a:ln>
                <a:noFill/>
              </a:ln>
              <a:noFill/>
              <a:effectLst/>
              <a:uLnTx/>
              <a:uFillTx/>
              <a:latin typeface="Arial"/>
              <a:cs typeface="Arial"/>
            </a:endParaRPr>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de-DE" sz="900" b="0" i="0" u="none" strike="noStrike" kern="1200" cap="none" spc="0" normalizeH="0" baseline="0" noProof="0">
                <a:ln>
                  <a:noFill/>
                </a:ln>
                <a:solidFill>
                  <a:srgbClr val="8C9496"/>
                </a:solidFill>
                <a:effectLst/>
                <a:uLnTx/>
                <a:uFillTx/>
                <a:latin typeface="Arial"/>
                <a:cs typeface="Arial"/>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de-DE" sz="900" b="0" i="0" u="none" strike="noStrike" kern="1200" cap="none" spc="0" normalizeH="0" baseline="0" noProof="0" dirty="0">
              <a:ln>
                <a:noFill/>
              </a:ln>
              <a:solidFill>
                <a:srgbClr val="8C9496"/>
              </a:solidFill>
              <a:effectLst/>
              <a:uLnTx/>
              <a:uFillTx/>
              <a:latin typeface="Arial"/>
              <a:cs typeface="Arial"/>
            </a:endParaRPr>
          </a:p>
        </p:txBody>
      </p:sp>
      <p:sp>
        <p:nvSpPr>
          <p:cNvPr id="16" name="Rectangle 11"/>
          <p:cNvSpPr>
            <a:spLocks noChangeArrowheads="1"/>
          </p:cNvSpPr>
          <p:nvPr/>
        </p:nvSpPr>
        <p:spPr bwMode="auto">
          <a:xfrm>
            <a:off x="306597" y="5661323"/>
            <a:ext cx="7051735" cy="279996"/>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0" rIns="0" bIns="0" anchor="ctr" anchorCtr="1"/>
          <a:lstStyle>
            <a:lvl1pPr eaLnBrk="0" hangingPunct="0">
              <a:spcBef>
                <a:spcPct val="50000"/>
              </a:spcBef>
              <a:buClr>
                <a:schemeClr val="accent1"/>
              </a:buClr>
              <a:buFont typeface="Wingdings 2" pitchFamily="18" charset="2"/>
              <a:defRPr sz="1600" b="1">
                <a:solidFill>
                  <a:schemeClr val="tx1"/>
                </a:solidFill>
                <a:latin typeface="Agfa Rotis Sans Serif" pitchFamily="2" charset="0"/>
              </a:defRPr>
            </a:lvl1pPr>
            <a:lvl2pPr marL="742950" indent="-285750" eaLnBrk="0" hangingPunct="0">
              <a:spcBef>
                <a:spcPct val="40000"/>
              </a:spcBef>
              <a:buClr>
                <a:schemeClr val="accent1"/>
              </a:buClr>
              <a:buFont typeface="Wingdings 2" pitchFamily="18" charset="2"/>
              <a:defRPr sz="1400">
                <a:solidFill>
                  <a:schemeClr val="tx1"/>
                </a:solidFill>
                <a:latin typeface="Agfa Rotis Sans Serif" pitchFamily="2" charset="0"/>
              </a:defRPr>
            </a:lvl2pPr>
            <a:lvl3pPr marL="1143000" indent="-228600" eaLnBrk="0" hangingPunct="0">
              <a:spcBef>
                <a:spcPct val="40000"/>
              </a:spcBef>
              <a:buClr>
                <a:schemeClr val="accent1"/>
              </a:buClr>
              <a:buSzPct val="100000"/>
              <a:buFont typeface="Wingdings 2" pitchFamily="18" charset="2"/>
              <a:buChar char="¡"/>
              <a:defRPr sz="1400">
                <a:solidFill>
                  <a:schemeClr val="tx1"/>
                </a:solidFill>
                <a:latin typeface="Agfa Rotis Sans Serif" pitchFamily="2" charset="0"/>
              </a:defRPr>
            </a:lvl3pPr>
            <a:lvl4pPr marL="1600200" indent="-228600" eaLnBrk="0" hangingPunct="0">
              <a:spcBef>
                <a:spcPct val="20000"/>
              </a:spcBef>
              <a:buClr>
                <a:schemeClr val="accent2"/>
              </a:buClr>
              <a:buFont typeface="Wingdings 2" pitchFamily="18" charset="2"/>
              <a:buChar char="¡"/>
              <a:defRPr sz="1400">
                <a:solidFill>
                  <a:schemeClr val="tx1"/>
                </a:solidFill>
                <a:latin typeface="Agfa Rotis Sans Serif" pitchFamily="2" charset="0"/>
              </a:defRPr>
            </a:lvl4pPr>
            <a:lvl5pPr marL="2057400" indent="-228600" eaLnBrk="0" hangingPunct="0">
              <a:spcBef>
                <a:spcPct val="20000"/>
              </a:spcBef>
              <a:defRPr sz="1400">
                <a:solidFill>
                  <a:schemeClr val="tx1"/>
                </a:solidFill>
                <a:latin typeface="Agfa Rotis Sans Serif" pitchFamily="2" charset="0"/>
              </a:defRPr>
            </a:lvl5pPr>
            <a:lvl6pPr marL="2514600" indent="-228600" eaLnBrk="0" fontAlgn="base" hangingPunct="0">
              <a:spcBef>
                <a:spcPct val="20000"/>
              </a:spcBef>
              <a:spcAft>
                <a:spcPct val="0"/>
              </a:spcAft>
              <a:defRPr sz="1400">
                <a:solidFill>
                  <a:schemeClr val="tx1"/>
                </a:solidFill>
                <a:latin typeface="Agfa Rotis Sans Serif" pitchFamily="2" charset="0"/>
              </a:defRPr>
            </a:lvl6pPr>
            <a:lvl7pPr marL="2971800" indent="-228600" eaLnBrk="0" fontAlgn="base" hangingPunct="0">
              <a:spcBef>
                <a:spcPct val="20000"/>
              </a:spcBef>
              <a:spcAft>
                <a:spcPct val="0"/>
              </a:spcAft>
              <a:defRPr sz="1400">
                <a:solidFill>
                  <a:schemeClr val="tx1"/>
                </a:solidFill>
                <a:latin typeface="Agfa Rotis Sans Serif" pitchFamily="2" charset="0"/>
              </a:defRPr>
            </a:lvl7pPr>
            <a:lvl8pPr marL="3429000" indent="-228600" eaLnBrk="0" fontAlgn="base" hangingPunct="0">
              <a:spcBef>
                <a:spcPct val="20000"/>
              </a:spcBef>
              <a:spcAft>
                <a:spcPct val="0"/>
              </a:spcAft>
              <a:defRPr sz="1400">
                <a:solidFill>
                  <a:schemeClr val="tx1"/>
                </a:solidFill>
                <a:latin typeface="Agfa Rotis Sans Serif" pitchFamily="2" charset="0"/>
              </a:defRPr>
            </a:lvl8pPr>
            <a:lvl9pPr marL="3886200" indent="-228600" eaLnBrk="0" fontAlgn="base" hangingPunct="0">
              <a:spcBef>
                <a:spcPct val="20000"/>
              </a:spcBef>
              <a:spcAft>
                <a:spcPct val="0"/>
              </a:spcAft>
              <a:defRPr sz="1400">
                <a:solidFill>
                  <a:schemeClr val="tx1"/>
                </a:solidFill>
                <a:latin typeface="Agfa Rotis Sans Serif" pitchFamily="2" charset="0"/>
              </a:defRPr>
            </a:lvl9pPr>
          </a:lstStyle>
          <a:p>
            <a:pPr eaLnBrk="1" hangingPunct="1">
              <a:spcBef>
                <a:spcPct val="0"/>
              </a:spcBef>
              <a:buClrTx/>
              <a:buFontTx/>
              <a:buNone/>
            </a:pPr>
            <a:r>
              <a:rPr lang="de-DE" altLang="de-DE" sz="800" b="0" dirty="0" smtClean="0">
                <a:solidFill>
                  <a:schemeClr val="tx2"/>
                </a:solidFill>
                <a:latin typeface="+mn-lt"/>
              </a:rPr>
              <a:t>Quelle: Hauck </a:t>
            </a:r>
            <a:r>
              <a:rPr lang="de-DE" altLang="de-DE" sz="800" b="0" dirty="0" err="1" smtClean="0">
                <a:solidFill>
                  <a:schemeClr val="tx2"/>
                </a:solidFill>
                <a:latin typeface="+mn-lt"/>
              </a:rPr>
              <a:t>Aufhäuser</a:t>
            </a:r>
            <a:r>
              <a:rPr lang="de-DE" altLang="de-DE" sz="800" b="0" dirty="0" smtClean="0">
                <a:solidFill>
                  <a:schemeClr val="tx2"/>
                </a:solidFill>
                <a:latin typeface="+mn-lt"/>
              </a:rPr>
              <a:t> </a:t>
            </a:r>
            <a:r>
              <a:rPr lang="de-DE" altLang="de-DE" sz="800" b="0" dirty="0">
                <a:solidFill>
                  <a:schemeClr val="tx2"/>
                </a:solidFill>
                <a:latin typeface="+mn-lt"/>
              </a:rPr>
              <a:t>Lampe   </a:t>
            </a:r>
            <a:r>
              <a:rPr lang="de-DE" altLang="de-DE" sz="800" b="0" dirty="0" smtClean="0">
                <a:solidFill>
                  <a:schemeClr val="tx2"/>
                </a:solidFill>
                <a:latin typeface="+mn-lt"/>
              </a:rPr>
              <a:t/>
            </a:r>
            <a:br>
              <a:rPr lang="de-DE" altLang="de-DE" sz="800" b="0" dirty="0" smtClean="0">
                <a:solidFill>
                  <a:schemeClr val="tx2"/>
                </a:solidFill>
                <a:latin typeface="+mn-lt"/>
              </a:rPr>
            </a:br>
            <a:r>
              <a:rPr lang="de-DE" altLang="de-DE" sz="800" b="0" dirty="0" smtClean="0">
                <a:solidFill>
                  <a:schemeClr val="tx2"/>
                </a:solidFill>
                <a:latin typeface="+mn-lt"/>
              </a:rPr>
              <a:t>* </a:t>
            </a:r>
            <a:r>
              <a:rPr lang="de-DE" altLang="de-DE" sz="800" b="0" dirty="0">
                <a:solidFill>
                  <a:schemeClr val="tx2"/>
                </a:solidFill>
                <a:latin typeface="+mn-lt"/>
              </a:rPr>
              <a:t>Bezieht sich auf die Ausrichtung des geldpolitischen Kurses insgesamt. Beinhaltet die Änderung des Leitzinses und sonstiger geldpolitischer </a:t>
            </a:r>
            <a:r>
              <a:rPr lang="de-DE" altLang="de-DE" sz="800" b="0" dirty="0" smtClean="0">
                <a:solidFill>
                  <a:schemeClr val="tx2"/>
                </a:solidFill>
                <a:latin typeface="+mn-lt"/>
              </a:rPr>
              <a:t>Maßnahmen</a:t>
            </a:r>
            <a:endParaRPr lang="de-DE" altLang="de-DE" sz="800" b="0" dirty="0">
              <a:solidFill>
                <a:schemeClr val="tx2"/>
              </a:solidFill>
              <a:latin typeface="+mn-lt"/>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2902136644"/>
              </p:ext>
            </p:extLst>
          </p:nvPr>
        </p:nvGraphicFramePr>
        <p:xfrm>
          <a:off x="250825" y="1449387"/>
          <a:ext cx="8650800" cy="4230782"/>
        </p:xfrm>
        <a:graphic>
          <a:graphicData uri="http://schemas.openxmlformats.org/presentationml/2006/ole">
            <mc:AlternateContent xmlns:mc="http://schemas.openxmlformats.org/markup-compatibility/2006">
              <mc:Choice xmlns:v="urn:schemas-microsoft-com:vml" Requires="v">
                <p:oleObj spid="_x0000_s13519" name="Arbeitsblatt mit Makros" r:id="rId4" imgW="14058857" imgH="6876999" progId="Excel.SheetMacroEnabled.12">
                  <p:link/>
                </p:oleObj>
              </mc:Choice>
              <mc:Fallback>
                <p:oleObj name="Arbeitsblatt mit Makros" r:id="rId4" imgW="14058857" imgH="6876999" progId="Excel.SheetMacroEnabled.12">
                  <p:link/>
                  <p:pic>
                    <p:nvPicPr>
                      <p:cNvPr id="0" name=""/>
                      <p:cNvPicPr/>
                      <p:nvPr/>
                    </p:nvPicPr>
                    <p:blipFill>
                      <a:blip r:embed="rId5"/>
                      <a:stretch>
                        <a:fillRect/>
                      </a:stretch>
                    </p:blipFill>
                    <p:spPr>
                      <a:xfrm>
                        <a:off x="250825" y="1449387"/>
                        <a:ext cx="8650800" cy="4230782"/>
                      </a:xfrm>
                      <a:prstGeom prst="rect">
                        <a:avLst/>
                      </a:prstGeom>
                    </p:spPr>
                  </p:pic>
                </p:oleObj>
              </mc:Fallback>
            </mc:AlternateContent>
          </a:graphicData>
        </a:graphic>
      </p:graphicFrame>
    </p:spTree>
    <p:extLst>
      <p:ext uri="{BB962C8B-B14F-4D97-AF65-F5344CB8AC3E}">
        <p14:creationId xmlns:p14="http://schemas.microsoft.com/office/powerpoint/2010/main" val="1330507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8B98B554-2C91-4057-ABC2-8B5C918445DC}"/>
              </a:ext>
            </a:extLst>
          </p:cNvPr>
          <p:cNvSpPr>
            <a:spLocks noGrp="1"/>
          </p:cNvSpPr>
          <p:nvPr>
            <p:ph type="body" sz="quarter" idx="14"/>
          </p:nvPr>
        </p:nvSpPr>
        <p:spPr/>
        <p:txBody>
          <a:bodyPr/>
          <a:lstStyle/>
          <a:p>
            <a:r>
              <a:rPr lang="de-DE" altLang="de-DE" dirty="0"/>
              <a:t>Währungskompass</a:t>
            </a:r>
            <a:endParaRPr lang="de-DE" dirty="0"/>
          </a:p>
        </p:txBody>
      </p:sp>
      <p:sp>
        <p:nvSpPr>
          <p:cNvPr id="11" name="Titel 10">
            <a:extLst>
              <a:ext uri="{FF2B5EF4-FFF2-40B4-BE49-F238E27FC236}">
                <a16:creationId xmlns:a16="http://schemas.microsoft.com/office/drawing/2014/main" id="{B266FA09-0DC2-4B3F-8B17-C28A64D8B5AF}"/>
              </a:ext>
            </a:extLst>
          </p:cNvPr>
          <p:cNvSpPr>
            <a:spLocks noGrp="1"/>
          </p:cNvSpPr>
          <p:nvPr>
            <p:ph type="title"/>
          </p:nvPr>
        </p:nvSpPr>
        <p:spPr/>
        <p:txBody>
          <a:bodyPr/>
          <a:lstStyle/>
          <a:p>
            <a:r>
              <a:rPr lang="de-DE" dirty="0" smtClean="0"/>
              <a:t>Abkürzungen</a:t>
            </a:r>
            <a:endParaRPr lang="de-DE" dirty="0"/>
          </a:p>
        </p:txBody>
      </p:sp>
      <p:sp>
        <p:nvSpPr>
          <p:cNvPr id="7" name="Datumsplatzhalter 6">
            <a:extLst>
              <a:ext uri="{FF2B5EF4-FFF2-40B4-BE49-F238E27FC236}">
                <a16:creationId xmlns:a16="http://schemas.microsoft.com/office/drawing/2014/main" id="{810C9DFF-B425-4F77-AA37-1F99E77B4509}"/>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9" name="Foliennummernplatzhalter 8">
            <a:extLst>
              <a:ext uri="{FF2B5EF4-FFF2-40B4-BE49-F238E27FC236}">
                <a16:creationId xmlns:a16="http://schemas.microsoft.com/office/drawing/2014/main" id="{81EAEFA7-D0EB-4F6D-969D-28CE444B39CD}"/>
              </a:ext>
            </a:extLst>
          </p:cNvPr>
          <p:cNvSpPr>
            <a:spLocks noGrp="1"/>
          </p:cNvSpPr>
          <p:nvPr>
            <p:ph type="sldNum" sz="quarter" idx="12"/>
          </p:nvPr>
        </p:nvSpPr>
        <p:spPr>
          <a:xfrm>
            <a:off x="8532813" y="6381750"/>
            <a:ext cx="359187" cy="302400"/>
          </a:xfrm>
        </p:spPr>
        <p:txBody>
          <a:bodyPr/>
          <a:lstStyle/>
          <a:p>
            <a:fld id="{48F63A3B-78C7-47BE-AE5E-E10140E04643}" type="slidenum">
              <a:rPr lang="de-DE"/>
              <a:pPr/>
              <a:t>25</a:t>
            </a:fld>
            <a:endParaRPr lang="de-DE" dirty="0"/>
          </a:p>
        </p:txBody>
      </p:sp>
      <p:sp>
        <p:nvSpPr>
          <p:cNvPr id="8" name="Textplatzhalter 11">
            <a:extLst>
              <a:ext uri="{FF2B5EF4-FFF2-40B4-BE49-F238E27FC236}">
                <a16:creationId xmlns:a16="http://schemas.microsoft.com/office/drawing/2014/main" id="{2856E399-D057-4418-ADE9-CDAC9C05A9E6}"/>
              </a:ext>
            </a:extLst>
          </p:cNvPr>
          <p:cNvSpPr txBox="1">
            <a:spLocks/>
          </p:cNvSpPr>
          <p:nvPr/>
        </p:nvSpPr>
        <p:spPr>
          <a:xfrm>
            <a:off x="255538" y="169138"/>
            <a:ext cx="8639999" cy="203004"/>
          </a:xfrm>
          <a:prstGeom prst="rect">
            <a:avLst/>
          </a:prstGeom>
        </p:spPr>
        <p:txBody>
          <a:bodyPr vert="horz" lIns="0" tIns="0" rIns="0" bIns="0" rtlCol="0">
            <a:noAutofit/>
          </a:bodyPr>
          <a:lstStyle>
            <a:lvl1pPr marL="0" indent="0" algn="l" defTabSz="432000" rtl="0" eaLnBrk="1" latinLnBrk="0" hangingPunct="1">
              <a:lnSpc>
                <a:spcPct val="110000"/>
              </a:lnSpc>
              <a:spcBef>
                <a:spcPts val="0"/>
              </a:spcBef>
              <a:buFont typeface="Wingdings" panose="05000000000000000000" pitchFamily="2" charset="2"/>
              <a:buNone/>
              <a:defRPr sz="1300" kern="1200">
                <a:solidFill>
                  <a:schemeClr val="accent6"/>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r>
              <a:rPr lang="de-DE" dirty="0" smtClean="0"/>
              <a:t>Anhang</a:t>
            </a:r>
          </a:p>
          <a:p>
            <a:endParaRPr lang="de-DE" dirty="0"/>
          </a:p>
        </p:txBody>
      </p:sp>
      <p:graphicFrame>
        <p:nvGraphicFramePr>
          <p:cNvPr id="2" name="Objekt 1"/>
          <p:cNvGraphicFramePr>
            <a:graphicFrameLocks noChangeAspect="1"/>
          </p:cNvGraphicFramePr>
          <p:nvPr>
            <p:extLst>
              <p:ext uri="{D42A27DB-BD31-4B8C-83A1-F6EECF244321}">
                <p14:modId xmlns:p14="http://schemas.microsoft.com/office/powerpoint/2010/main" val="1241459977"/>
              </p:ext>
            </p:extLst>
          </p:nvPr>
        </p:nvGraphicFramePr>
        <p:xfrm>
          <a:off x="250825" y="1449388"/>
          <a:ext cx="8650800" cy="4447052"/>
        </p:xfrm>
        <a:graphic>
          <a:graphicData uri="http://schemas.openxmlformats.org/presentationml/2006/ole">
            <mc:AlternateContent xmlns:mc="http://schemas.openxmlformats.org/markup-compatibility/2006">
              <mc:Choice xmlns:v="urn:schemas-microsoft-com:vml" Requires="v">
                <p:oleObj spid="_x0000_s34924" name="Arbeitsblatt" r:id="rId4" imgW="15249485" imgH="7838972" progId="Excel.Sheet.12">
                  <p:link/>
                </p:oleObj>
              </mc:Choice>
              <mc:Fallback>
                <p:oleObj name="Arbeitsblatt" r:id="rId4" imgW="15249485" imgH="7838972" progId="Excel.Sheet.12">
                  <p:link/>
                  <p:pic>
                    <p:nvPicPr>
                      <p:cNvPr id="0" name=""/>
                      <p:cNvPicPr/>
                      <p:nvPr/>
                    </p:nvPicPr>
                    <p:blipFill>
                      <a:blip r:embed="rId5"/>
                      <a:stretch>
                        <a:fillRect/>
                      </a:stretch>
                    </p:blipFill>
                    <p:spPr>
                      <a:xfrm>
                        <a:off x="250825" y="1449388"/>
                        <a:ext cx="8650800" cy="4447052"/>
                      </a:xfrm>
                      <a:prstGeom prst="rect">
                        <a:avLst/>
                      </a:prstGeom>
                    </p:spPr>
                  </p:pic>
                </p:oleObj>
              </mc:Fallback>
            </mc:AlternateContent>
          </a:graphicData>
        </a:graphic>
      </p:graphicFrame>
    </p:spTree>
    <p:extLst>
      <p:ext uri="{BB962C8B-B14F-4D97-AF65-F5344CB8AC3E}">
        <p14:creationId xmlns:p14="http://schemas.microsoft.com/office/powerpoint/2010/main" val="470081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8B98B554-2C91-4057-ABC2-8B5C918445DC}"/>
              </a:ext>
            </a:extLst>
          </p:cNvPr>
          <p:cNvSpPr>
            <a:spLocks noGrp="1"/>
          </p:cNvSpPr>
          <p:nvPr>
            <p:ph type="body" sz="quarter" idx="14"/>
          </p:nvPr>
        </p:nvSpPr>
        <p:spPr/>
        <p:txBody>
          <a:bodyPr/>
          <a:lstStyle/>
          <a:p>
            <a:r>
              <a:rPr lang="de-DE" altLang="de-DE" dirty="0"/>
              <a:t>Währungskompass</a:t>
            </a:r>
            <a:endParaRPr lang="de-DE" dirty="0"/>
          </a:p>
        </p:txBody>
      </p:sp>
      <p:sp>
        <p:nvSpPr>
          <p:cNvPr id="11" name="Titel 10">
            <a:extLst>
              <a:ext uri="{FF2B5EF4-FFF2-40B4-BE49-F238E27FC236}">
                <a16:creationId xmlns:a16="http://schemas.microsoft.com/office/drawing/2014/main" id="{B266FA09-0DC2-4B3F-8B17-C28A64D8B5AF}"/>
              </a:ext>
            </a:extLst>
          </p:cNvPr>
          <p:cNvSpPr>
            <a:spLocks noGrp="1"/>
          </p:cNvSpPr>
          <p:nvPr>
            <p:ph type="title"/>
          </p:nvPr>
        </p:nvSpPr>
        <p:spPr/>
        <p:txBody>
          <a:bodyPr/>
          <a:lstStyle/>
          <a:p>
            <a:r>
              <a:rPr lang="de-DE" dirty="0" smtClean="0"/>
              <a:t>Erläuterungen</a:t>
            </a:r>
            <a:endParaRPr lang="de-DE" dirty="0"/>
          </a:p>
        </p:txBody>
      </p:sp>
      <p:sp>
        <p:nvSpPr>
          <p:cNvPr id="7" name="Datumsplatzhalter 6">
            <a:extLst>
              <a:ext uri="{FF2B5EF4-FFF2-40B4-BE49-F238E27FC236}">
                <a16:creationId xmlns:a16="http://schemas.microsoft.com/office/drawing/2014/main" id="{810C9DFF-B425-4F77-AA37-1F99E77B4509}"/>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9" name="Foliennummernplatzhalter 8">
            <a:extLst>
              <a:ext uri="{FF2B5EF4-FFF2-40B4-BE49-F238E27FC236}">
                <a16:creationId xmlns:a16="http://schemas.microsoft.com/office/drawing/2014/main" id="{81EAEFA7-D0EB-4F6D-969D-28CE444B39CD}"/>
              </a:ext>
            </a:extLst>
          </p:cNvPr>
          <p:cNvSpPr>
            <a:spLocks noGrp="1"/>
          </p:cNvSpPr>
          <p:nvPr>
            <p:ph type="sldNum" sz="quarter" idx="12"/>
          </p:nvPr>
        </p:nvSpPr>
        <p:spPr>
          <a:xfrm>
            <a:off x="8532813" y="6381750"/>
            <a:ext cx="359187" cy="302400"/>
          </a:xfrm>
        </p:spPr>
        <p:txBody>
          <a:bodyPr/>
          <a:lstStyle/>
          <a:p>
            <a:fld id="{48F63A3B-78C7-47BE-AE5E-E10140E04643}" type="slidenum">
              <a:rPr lang="de-DE"/>
              <a:pPr/>
              <a:t>26</a:t>
            </a:fld>
            <a:endParaRPr lang="de-DE" dirty="0"/>
          </a:p>
        </p:txBody>
      </p:sp>
      <p:sp>
        <p:nvSpPr>
          <p:cNvPr id="8" name="Textplatzhalter 11">
            <a:extLst>
              <a:ext uri="{FF2B5EF4-FFF2-40B4-BE49-F238E27FC236}">
                <a16:creationId xmlns:a16="http://schemas.microsoft.com/office/drawing/2014/main" id="{2856E399-D057-4418-ADE9-CDAC9C05A9E6}"/>
              </a:ext>
            </a:extLst>
          </p:cNvPr>
          <p:cNvSpPr txBox="1">
            <a:spLocks/>
          </p:cNvSpPr>
          <p:nvPr/>
        </p:nvSpPr>
        <p:spPr>
          <a:xfrm>
            <a:off x="255538" y="169138"/>
            <a:ext cx="8639999" cy="203004"/>
          </a:xfrm>
          <a:prstGeom prst="rect">
            <a:avLst/>
          </a:prstGeom>
        </p:spPr>
        <p:txBody>
          <a:bodyPr vert="horz" lIns="0" tIns="0" rIns="0" bIns="0" rtlCol="0">
            <a:noAutofit/>
          </a:bodyPr>
          <a:lstStyle>
            <a:lvl1pPr marL="0" indent="0" algn="l" defTabSz="432000" rtl="0" eaLnBrk="1" latinLnBrk="0" hangingPunct="1">
              <a:lnSpc>
                <a:spcPct val="110000"/>
              </a:lnSpc>
              <a:spcBef>
                <a:spcPts val="0"/>
              </a:spcBef>
              <a:buFont typeface="Wingdings" panose="05000000000000000000" pitchFamily="2" charset="2"/>
              <a:buNone/>
              <a:defRPr sz="1300" kern="1200">
                <a:solidFill>
                  <a:schemeClr val="accent6"/>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r>
              <a:rPr lang="de-DE" dirty="0" smtClean="0"/>
              <a:t>Anhang</a:t>
            </a:r>
          </a:p>
          <a:p>
            <a:endParaRPr lang="de-DE" dirty="0"/>
          </a:p>
        </p:txBody>
      </p:sp>
      <p:graphicFrame>
        <p:nvGraphicFramePr>
          <p:cNvPr id="6" name="Objekt 5"/>
          <p:cNvGraphicFramePr>
            <a:graphicFrameLocks noChangeAspect="1"/>
          </p:cNvGraphicFramePr>
          <p:nvPr>
            <p:extLst>
              <p:ext uri="{D42A27DB-BD31-4B8C-83A1-F6EECF244321}">
                <p14:modId xmlns:p14="http://schemas.microsoft.com/office/powerpoint/2010/main" val="3081019364"/>
              </p:ext>
            </p:extLst>
          </p:nvPr>
        </p:nvGraphicFramePr>
        <p:xfrm>
          <a:off x="249448" y="1438275"/>
          <a:ext cx="8650800" cy="4765271"/>
        </p:xfrm>
        <a:graphic>
          <a:graphicData uri="http://schemas.openxmlformats.org/presentationml/2006/ole">
            <mc:AlternateContent xmlns:mc="http://schemas.openxmlformats.org/markup-compatibility/2006">
              <mc:Choice xmlns:v="urn:schemas-microsoft-com:vml" Requires="v">
                <p:oleObj spid="_x0000_s35948" name="Arbeitsblatt" r:id="rId4" imgW="14563772" imgH="8020037" progId="Excel.Sheet.12">
                  <p:link/>
                </p:oleObj>
              </mc:Choice>
              <mc:Fallback>
                <p:oleObj name="Arbeitsblatt" r:id="rId4" imgW="14563772" imgH="8020037" progId="Excel.Sheet.12">
                  <p:link/>
                  <p:pic>
                    <p:nvPicPr>
                      <p:cNvPr id="0" name=""/>
                      <p:cNvPicPr/>
                      <p:nvPr/>
                    </p:nvPicPr>
                    <p:blipFill>
                      <a:blip r:embed="rId5"/>
                      <a:stretch>
                        <a:fillRect/>
                      </a:stretch>
                    </p:blipFill>
                    <p:spPr>
                      <a:xfrm>
                        <a:off x="249448" y="1438275"/>
                        <a:ext cx="8650800" cy="4765271"/>
                      </a:xfrm>
                      <a:prstGeom prst="rect">
                        <a:avLst/>
                      </a:prstGeom>
                    </p:spPr>
                  </p:pic>
                </p:oleObj>
              </mc:Fallback>
            </mc:AlternateContent>
          </a:graphicData>
        </a:graphic>
      </p:graphicFrame>
    </p:spTree>
    <p:extLst>
      <p:ext uri="{BB962C8B-B14F-4D97-AF65-F5344CB8AC3E}">
        <p14:creationId xmlns:p14="http://schemas.microsoft.com/office/powerpoint/2010/main" val="3963529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8B98B554-2C91-4057-ABC2-8B5C918445DC}"/>
              </a:ext>
            </a:extLst>
          </p:cNvPr>
          <p:cNvSpPr>
            <a:spLocks noGrp="1"/>
          </p:cNvSpPr>
          <p:nvPr>
            <p:ph type="body" sz="quarter" idx="14"/>
          </p:nvPr>
        </p:nvSpPr>
        <p:spPr/>
        <p:txBody>
          <a:bodyPr/>
          <a:lstStyle/>
          <a:p>
            <a:r>
              <a:rPr lang="de-DE" altLang="de-DE" dirty="0"/>
              <a:t>Währungskompass</a:t>
            </a:r>
            <a:endParaRPr lang="de-DE" dirty="0"/>
          </a:p>
        </p:txBody>
      </p:sp>
      <p:sp>
        <p:nvSpPr>
          <p:cNvPr id="11" name="Titel 10">
            <a:extLst>
              <a:ext uri="{FF2B5EF4-FFF2-40B4-BE49-F238E27FC236}">
                <a16:creationId xmlns:a16="http://schemas.microsoft.com/office/drawing/2014/main" id="{B266FA09-0DC2-4B3F-8B17-C28A64D8B5AF}"/>
              </a:ext>
            </a:extLst>
          </p:cNvPr>
          <p:cNvSpPr>
            <a:spLocks noGrp="1"/>
          </p:cNvSpPr>
          <p:nvPr>
            <p:ph type="title"/>
          </p:nvPr>
        </p:nvSpPr>
        <p:spPr/>
        <p:txBody>
          <a:bodyPr/>
          <a:lstStyle/>
          <a:p>
            <a:r>
              <a:rPr lang="de-DE" dirty="0" smtClean="0"/>
              <a:t>Erläuterungen</a:t>
            </a:r>
            <a:endParaRPr lang="de-DE" dirty="0"/>
          </a:p>
        </p:txBody>
      </p:sp>
      <p:sp>
        <p:nvSpPr>
          <p:cNvPr id="7" name="Datumsplatzhalter 6">
            <a:extLst>
              <a:ext uri="{FF2B5EF4-FFF2-40B4-BE49-F238E27FC236}">
                <a16:creationId xmlns:a16="http://schemas.microsoft.com/office/drawing/2014/main" id="{810C9DFF-B425-4F77-AA37-1F99E77B4509}"/>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9" name="Foliennummernplatzhalter 8">
            <a:extLst>
              <a:ext uri="{FF2B5EF4-FFF2-40B4-BE49-F238E27FC236}">
                <a16:creationId xmlns:a16="http://schemas.microsoft.com/office/drawing/2014/main" id="{81EAEFA7-D0EB-4F6D-969D-28CE444B39CD}"/>
              </a:ext>
            </a:extLst>
          </p:cNvPr>
          <p:cNvSpPr>
            <a:spLocks noGrp="1"/>
          </p:cNvSpPr>
          <p:nvPr>
            <p:ph type="sldNum" sz="quarter" idx="12"/>
          </p:nvPr>
        </p:nvSpPr>
        <p:spPr>
          <a:xfrm>
            <a:off x="8532813" y="6381750"/>
            <a:ext cx="359187" cy="302400"/>
          </a:xfrm>
        </p:spPr>
        <p:txBody>
          <a:bodyPr/>
          <a:lstStyle/>
          <a:p>
            <a:fld id="{48F63A3B-78C7-47BE-AE5E-E10140E04643}" type="slidenum">
              <a:rPr lang="de-DE"/>
              <a:pPr/>
              <a:t>27</a:t>
            </a:fld>
            <a:endParaRPr lang="de-DE" dirty="0"/>
          </a:p>
        </p:txBody>
      </p:sp>
      <p:sp>
        <p:nvSpPr>
          <p:cNvPr id="8" name="Textplatzhalter 11">
            <a:extLst>
              <a:ext uri="{FF2B5EF4-FFF2-40B4-BE49-F238E27FC236}">
                <a16:creationId xmlns:a16="http://schemas.microsoft.com/office/drawing/2014/main" id="{2856E399-D057-4418-ADE9-CDAC9C05A9E6}"/>
              </a:ext>
            </a:extLst>
          </p:cNvPr>
          <p:cNvSpPr txBox="1">
            <a:spLocks/>
          </p:cNvSpPr>
          <p:nvPr/>
        </p:nvSpPr>
        <p:spPr>
          <a:xfrm>
            <a:off x="255538" y="169138"/>
            <a:ext cx="8639999" cy="203004"/>
          </a:xfrm>
          <a:prstGeom prst="rect">
            <a:avLst/>
          </a:prstGeom>
        </p:spPr>
        <p:txBody>
          <a:bodyPr vert="horz" lIns="0" tIns="0" rIns="0" bIns="0" rtlCol="0">
            <a:noAutofit/>
          </a:bodyPr>
          <a:lstStyle>
            <a:lvl1pPr marL="0" indent="0" algn="l" defTabSz="432000" rtl="0" eaLnBrk="1" latinLnBrk="0" hangingPunct="1">
              <a:lnSpc>
                <a:spcPct val="110000"/>
              </a:lnSpc>
              <a:spcBef>
                <a:spcPts val="0"/>
              </a:spcBef>
              <a:buFont typeface="Wingdings" panose="05000000000000000000" pitchFamily="2" charset="2"/>
              <a:buNone/>
              <a:defRPr sz="1300" kern="1200">
                <a:solidFill>
                  <a:schemeClr val="accent6"/>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r>
              <a:rPr lang="de-DE" dirty="0" smtClean="0"/>
              <a:t>Anhang</a:t>
            </a:r>
          </a:p>
          <a:p>
            <a:endParaRPr lang="de-DE" dirty="0"/>
          </a:p>
        </p:txBody>
      </p:sp>
      <p:graphicFrame>
        <p:nvGraphicFramePr>
          <p:cNvPr id="4" name="Objekt 3"/>
          <p:cNvGraphicFramePr>
            <a:graphicFrameLocks noChangeAspect="1"/>
          </p:cNvGraphicFramePr>
          <p:nvPr>
            <p:extLst>
              <p:ext uri="{D42A27DB-BD31-4B8C-83A1-F6EECF244321}">
                <p14:modId xmlns:p14="http://schemas.microsoft.com/office/powerpoint/2010/main" val="2055901132"/>
              </p:ext>
            </p:extLst>
          </p:nvPr>
        </p:nvGraphicFramePr>
        <p:xfrm>
          <a:off x="251036" y="1449388"/>
          <a:ext cx="8650800" cy="4639366"/>
        </p:xfrm>
        <a:graphic>
          <a:graphicData uri="http://schemas.openxmlformats.org/presentationml/2006/ole">
            <mc:AlternateContent xmlns:mc="http://schemas.openxmlformats.org/markup-compatibility/2006">
              <mc:Choice xmlns:v="urn:schemas-microsoft-com:vml" Requires="v">
                <p:oleObj spid="_x0000_s36972" name="Arbeitsblatt" r:id="rId4" imgW="14563772" imgH="7810474" progId="Excel.Sheet.12">
                  <p:link/>
                </p:oleObj>
              </mc:Choice>
              <mc:Fallback>
                <p:oleObj name="Arbeitsblatt" r:id="rId4" imgW="14563772" imgH="7810474" progId="Excel.Sheet.12">
                  <p:link/>
                  <p:pic>
                    <p:nvPicPr>
                      <p:cNvPr id="0" name=""/>
                      <p:cNvPicPr/>
                      <p:nvPr/>
                    </p:nvPicPr>
                    <p:blipFill>
                      <a:blip r:embed="rId5"/>
                      <a:stretch>
                        <a:fillRect/>
                      </a:stretch>
                    </p:blipFill>
                    <p:spPr>
                      <a:xfrm>
                        <a:off x="251036" y="1449388"/>
                        <a:ext cx="8650800" cy="4639366"/>
                      </a:xfrm>
                      <a:prstGeom prst="rect">
                        <a:avLst/>
                      </a:prstGeom>
                    </p:spPr>
                  </p:pic>
                </p:oleObj>
              </mc:Fallback>
            </mc:AlternateContent>
          </a:graphicData>
        </a:graphic>
      </p:graphicFrame>
    </p:spTree>
    <p:extLst>
      <p:ext uri="{BB962C8B-B14F-4D97-AF65-F5344CB8AC3E}">
        <p14:creationId xmlns:p14="http://schemas.microsoft.com/office/powerpoint/2010/main" val="706903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1D58DB86-0B68-4FEB-87E7-58988EC39345}"/>
              </a:ext>
            </a:extLst>
          </p:cNvPr>
          <p:cNvSpPr>
            <a:spLocks noGrp="1"/>
          </p:cNvSpPr>
          <p:nvPr>
            <p:ph type="body" sz="quarter" idx="14"/>
          </p:nvPr>
        </p:nvSpPr>
        <p:spPr/>
        <p:txBody>
          <a:bodyPr/>
          <a:lstStyle/>
          <a:p>
            <a:r>
              <a:rPr lang="de-DE" altLang="de-DE" dirty="0"/>
              <a:t>Währungskompass</a:t>
            </a:r>
            <a:endParaRPr lang="de-DE" dirty="0"/>
          </a:p>
        </p:txBody>
      </p:sp>
      <p:sp>
        <p:nvSpPr>
          <p:cNvPr id="12" name="Titel 11">
            <a:extLst>
              <a:ext uri="{FF2B5EF4-FFF2-40B4-BE49-F238E27FC236}">
                <a16:creationId xmlns:a16="http://schemas.microsoft.com/office/drawing/2014/main" id="{7D7A5C91-5E17-44C9-98F7-F12442B507C1}"/>
              </a:ext>
            </a:extLst>
          </p:cNvPr>
          <p:cNvSpPr>
            <a:spLocks noGrp="1"/>
          </p:cNvSpPr>
          <p:nvPr>
            <p:ph type="title"/>
          </p:nvPr>
        </p:nvSpPr>
        <p:spPr/>
        <p:txBody>
          <a:bodyPr/>
          <a:lstStyle/>
          <a:p>
            <a:r>
              <a:rPr lang="de-DE" dirty="0"/>
              <a:t>Ihre Ansprechpartner im Economic Research</a:t>
            </a:r>
          </a:p>
        </p:txBody>
      </p:sp>
      <p:sp>
        <p:nvSpPr>
          <p:cNvPr id="5" name="Datumsplatzhalter 4">
            <a:extLst>
              <a:ext uri="{FF2B5EF4-FFF2-40B4-BE49-F238E27FC236}">
                <a16:creationId xmlns:a16="http://schemas.microsoft.com/office/drawing/2014/main" id="{B1EA0739-9A95-4935-92DD-9584607E3EF0}"/>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4" name="Foliennummernplatzhalter 3">
            <a:extLst>
              <a:ext uri="{FF2B5EF4-FFF2-40B4-BE49-F238E27FC236}">
                <a16:creationId xmlns:a16="http://schemas.microsoft.com/office/drawing/2014/main" id="{7A5E4789-2293-4D73-9F43-CCE76F7769C5}"/>
              </a:ext>
            </a:extLst>
          </p:cNvPr>
          <p:cNvSpPr>
            <a:spLocks noGrp="1"/>
          </p:cNvSpPr>
          <p:nvPr>
            <p:ph type="sldNum" sz="quarter" idx="12"/>
          </p:nvPr>
        </p:nvSpPr>
        <p:spPr>
          <a:xfrm>
            <a:off x="8532813" y="6381750"/>
            <a:ext cx="359187" cy="302400"/>
          </a:xfrm>
        </p:spPr>
        <p:txBody>
          <a:bodyPr/>
          <a:lstStyle/>
          <a:p>
            <a:fld id="{48F63A3B-78C7-47BE-AE5E-E10140E04643}" type="slidenum">
              <a:rPr lang="de-DE"/>
              <a:pPr/>
              <a:t>28</a:t>
            </a:fld>
            <a:endParaRPr lang="de-DE" dirty="0"/>
          </a:p>
        </p:txBody>
      </p:sp>
      <p:sp>
        <p:nvSpPr>
          <p:cNvPr id="9" name="Rechteck 8"/>
          <p:cNvSpPr/>
          <p:nvPr/>
        </p:nvSpPr>
        <p:spPr>
          <a:xfrm>
            <a:off x="252000" y="1449387"/>
            <a:ext cx="8639999" cy="4761631"/>
          </a:xfrm>
          <a:prstGeom prst="rect">
            <a:avLst/>
          </a:prstGeom>
          <a:solidFill>
            <a:srgbClr val="DEE4E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432000">
              <a:lnSpc>
                <a:spcPct val="110000"/>
              </a:lnSpc>
            </a:pPr>
            <a:endParaRPr lang="de-DE" sz="1200" dirty="0"/>
          </a:p>
        </p:txBody>
      </p:sp>
      <p:grpSp>
        <p:nvGrpSpPr>
          <p:cNvPr id="10" name="Gruppieren 9"/>
          <p:cNvGrpSpPr/>
          <p:nvPr/>
        </p:nvGrpSpPr>
        <p:grpSpPr>
          <a:xfrm>
            <a:off x="748019" y="1970426"/>
            <a:ext cx="7768732" cy="2654686"/>
            <a:chOff x="848543" y="1970426"/>
            <a:chExt cx="7768732" cy="2654686"/>
          </a:xfrm>
        </p:grpSpPr>
        <p:pic>
          <p:nvPicPr>
            <p:cNvPr id="11" name="Grafik 10" descr="Krüger_008_hoch"/>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543" y="1970426"/>
              <a:ext cx="1057541" cy="1466038"/>
            </a:xfrm>
            <a:prstGeom prst="rect">
              <a:avLst/>
            </a:prstGeom>
            <a:noFill/>
            <a:ln>
              <a:noFill/>
            </a:ln>
          </p:spPr>
        </p:pic>
        <p:pic>
          <p:nvPicPr>
            <p:cNvPr id="16" name="Picture 2" descr="Hepperle_Dr_Bastian_022_A_ho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073" y="1977057"/>
              <a:ext cx="1057541" cy="145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16"/>
            <p:cNvPicPr>
              <a:picLocks noChangeAspect="1"/>
            </p:cNvPicPr>
            <p:nvPr/>
          </p:nvPicPr>
          <p:blipFill rotWithShape="1">
            <a:blip r:embed="rId5" cstate="print">
              <a:extLst>
                <a:ext uri="{28A0092B-C50C-407E-A947-70E740481C1C}">
                  <a14:useLocalDpi xmlns:a14="http://schemas.microsoft.com/office/drawing/2010/main" val="0"/>
                </a:ext>
              </a:extLst>
            </a:blip>
            <a:srcRect l="11921" r="950" b="10850"/>
            <a:stretch/>
          </p:blipFill>
          <p:spPr>
            <a:xfrm>
              <a:off x="6241973" y="1974718"/>
              <a:ext cx="1058400" cy="1461746"/>
            </a:xfrm>
            <a:prstGeom prst="rect">
              <a:avLst/>
            </a:prstGeom>
          </p:spPr>
        </p:pic>
        <p:sp>
          <p:nvSpPr>
            <p:cNvPr id="18" name="Textfeld 17"/>
            <p:cNvSpPr txBox="1"/>
            <p:nvPr/>
          </p:nvSpPr>
          <p:spPr>
            <a:xfrm>
              <a:off x="848543" y="3607195"/>
              <a:ext cx="2256966" cy="1017917"/>
            </a:xfrm>
            <a:prstGeom prst="rect">
              <a:avLst/>
            </a:prstGeom>
            <a:noFill/>
          </p:spPr>
          <p:txBody>
            <a:bodyPr wrap="square" lIns="0" tIns="0" rIns="0" bIns="0" rtlCol="0">
              <a:noAutofit/>
            </a:bodyPr>
            <a:lstStyle/>
            <a:p>
              <a:pPr algn="l" defTabSz="432000">
                <a:lnSpc>
                  <a:spcPct val="110000"/>
                </a:lnSpc>
              </a:pPr>
              <a:r>
                <a:rPr lang="de-DE" sz="1200" dirty="0" smtClean="0">
                  <a:solidFill>
                    <a:schemeClr val="tx2"/>
                  </a:solidFill>
                </a:rPr>
                <a:t>Dr. Alexander Krüger</a:t>
              </a:r>
            </a:p>
            <a:p>
              <a:pPr defTabSz="432000">
                <a:lnSpc>
                  <a:spcPct val="110000"/>
                </a:lnSpc>
              </a:pPr>
              <a:r>
                <a:rPr lang="de-DE" sz="1200" dirty="0" smtClean="0">
                  <a:solidFill>
                    <a:schemeClr val="tx2"/>
                  </a:solidFill>
                </a:rPr>
                <a:t>Chefvolkswirt</a:t>
              </a:r>
            </a:p>
            <a:p>
              <a:pPr defTabSz="432000">
                <a:lnSpc>
                  <a:spcPct val="110000"/>
                </a:lnSpc>
              </a:pPr>
              <a:endParaRPr lang="de-DE" sz="1200" dirty="0" smtClean="0">
                <a:solidFill>
                  <a:schemeClr val="tx2"/>
                </a:solidFill>
              </a:endParaRPr>
            </a:p>
            <a:p>
              <a:pPr defTabSz="432000">
                <a:lnSpc>
                  <a:spcPct val="110000"/>
                </a:lnSpc>
              </a:pPr>
              <a:r>
                <a:rPr lang="de-DE" sz="1000" dirty="0" smtClean="0">
                  <a:solidFill>
                    <a:schemeClr val="tx2"/>
                  </a:solidFill>
                </a:rPr>
                <a:t>+</a:t>
              </a:r>
              <a:r>
                <a:rPr lang="de-DE" sz="1000" dirty="0">
                  <a:solidFill>
                    <a:schemeClr val="tx2"/>
                  </a:solidFill>
                </a:rPr>
                <a:t>49 211 </a:t>
              </a:r>
              <a:r>
                <a:rPr lang="de-DE" sz="1000" dirty="0" smtClean="0">
                  <a:solidFill>
                    <a:schemeClr val="tx2"/>
                  </a:solidFill>
                </a:rPr>
                <a:t>4952-187</a:t>
              </a:r>
            </a:p>
            <a:p>
              <a:pPr defTabSz="432000">
                <a:lnSpc>
                  <a:spcPct val="110000"/>
                </a:lnSpc>
                <a:spcBef>
                  <a:spcPts val="300"/>
                </a:spcBef>
              </a:pPr>
              <a:r>
                <a:rPr lang="it-IT" altLang="de-DE" sz="1000" dirty="0" err="1">
                  <a:solidFill>
                    <a:schemeClr val="tx2"/>
                  </a:solidFill>
                </a:rPr>
                <a:t>alexander.krueger</a:t>
              </a:r>
              <a:r>
                <a:rPr lang="de-DE" altLang="de-DE" sz="1000" dirty="0" smtClean="0">
                  <a:solidFill>
                    <a:schemeClr val="tx2"/>
                  </a:solidFill>
                </a:rPr>
                <a:t>@hal-privatbank.com</a:t>
              </a:r>
              <a:endParaRPr lang="de-DE" sz="1000" dirty="0">
                <a:solidFill>
                  <a:schemeClr val="tx2"/>
                </a:solidFill>
              </a:endParaRPr>
            </a:p>
          </p:txBody>
        </p:sp>
        <p:sp>
          <p:nvSpPr>
            <p:cNvPr id="19" name="Textfeld 18"/>
            <p:cNvSpPr txBox="1"/>
            <p:nvPr/>
          </p:nvSpPr>
          <p:spPr>
            <a:xfrm>
              <a:off x="3548073" y="3607195"/>
              <a:ext cx="2256966" cy="1017917"/>
            </a:xfrm>
            <a:prstGeom prst="rect">
              <a:avLst/>
            </a:prstGeom>
            <a:noFill/>
          </p:spPr>
          <p:txBody>
            <a:bodyPr wrap="square" lIns="0" tIns="0" rIns="0" bIns="0" rtlCol="0">
              <a:noAutofit/>
            </a:bodyPr>
            <a:lstStyle/>
            <a:p>
              <a:pPr algn="l" defTabSz="432000">
                <a:lnSpc>
                  <a:spcPct val="110000"/>
                </a:lnSpc>
              </a:pPr>
              <a:r>
                <a:rPr lang="de-DE" sz="1200" dirty="0" smtClean="0">
                  <a:solidFill>
                    <a:schemeClr val="tx2"/>
                  </a:solidFill>
                </a:rPr>
                <a:t>Dr. Bastian Hepperle </a:t>
              </a:r>
            </a:p>
            <a:p>
              <a:pPr defTabSz="432000">
                <a:lnSpc>
                  <a:spcPct val="110000"/>
                </a:lnSpc>
              </a:pPr>
              <a:r>
                <a:rPr lang="de-DE" sz="1200" dirty="0">
                  <a:solidFill>
                    <a:schemeClr val="tx2"/>
                  </a:solidFill>
                </a:rPr>
                <a:t>Senior Economist</a:t>
              </a:r>
              <a:endParaRPr lang="de-DE" sz="1200" dirty="0" smtClean="0">
                <a:solidFill>
                  <a:schemeClr val="tx2"/>
                </a:solidFill>
              </a:endParaRPr>
            </a:p>
            <a:p>
              <a:pPr defTabSz="432000">
                <a:lnSpc>
                  <a:spcPct val="110000"/>
                </a:lnSpc>
              </a:pPr>
              <a:endParaRPr lang="de-DE" sz="1200" dirty="0" smtClean="0">
                <a:solidFill>
                  <a:schemeClr val="tx2"/>
                </a:solidFill>
              </a:endParaRPr>
            </a:p>
            <a:p>
              <a:pPr defTabSz="432000">
                <a:lnSpc>
                  <a:spcPct val="110000"/>
                </a:lnSpc>
              </a:pPr>
              <a:r>
                <a:rPr lang="de-DE" sz="1000" dirty="0" smtClean="0">
                  <a:solidFill>
                    <a:schemeClr val="tx2"/>
                  </a:solidFill>
                </a:rPr>
                <a:t>+</a:t>
              </a:r>
              <a:r>
                <a:rPr lang="de-DE" sz="1000" dirty="0">
                  <a:solidFill>
                    <a:schemeClr val="tx2"/>
                  </a:solidFill>
                </a:rPr>
                <a:t>49 211 </a:t>
              </a:r>
              <a:r>
                <a:rPr lang="de-DE" sz="1000" dirty="0" smtClean="0">
                  <a:solidFill>
                    <a:schemeClr val="tx2"/>
                  </a:solidFill>
                </a:rPr>
                <a:t>4952-615</a:t>
              </a:r>
            </a:p>
            <a:p>
              <a:pPr defTabSz="432000">
                <a:lnSpc>
                  <a:spcPct val="110000"/>
                </a:lnSpc>
                <a:spcBef>
                  <a:spcPts val="300"/>
                </a:spcBef>
              </a:pPr>
              <a:r>
                <a:rPr lang="it-IT" altLang="de-DE" sz="1000" dirty="0" err="1" smtClean="0">
                  <a:solidFill>
                    <a:schemeClr val="tx2"/>
                  </a:solidFill>
                </a:rPr>
                <a:t>bastian.hepperle</a:t>
              </a:r>
              <a:r>
                <a:rPr lang="de-DE" altLang="de-DE" sz="1000" dirty="0" smtClean="0">
                  <a:solidFill>
                    <a:schemeClr val="tx2"/>
                  </a:solidFill>
                </a:rPr>
                <a:t>@hal-privatbank.com</a:t>
              </a:r>
              <a:endParaRPr lang="de-DE" sz="1000" dirty="0">
                <a:solidFill>
                  <a:schemeClr val="tx2"/>
                </a:solidFill>
              </a:endParaRPr>
            </a:p>
          </p:txBody>
        </p:sp>
        <p:sp>
          <p:nvSpPr>
            <p:cNvPr id="20" name="Textfeld 19"/>
            <p:cNvSpPr txBox="1"/>
            <p:nvPr/>
          </p:nvSpPr>
          <p:spPr>
            <a:xfrm>
              <a:off x="6241973" y="3607195"/>
              <a:ext cx="2375302" cy="1017917"/>
            </a:xfrm>
            <a:prstGeom prst="rect">
              <a:avLst/>
            </a:prstGeom>
            <a:noFill/>
          </p:spPr>
          <p:txBody>
            <a:bodyPr wrap="square" lIns="0" tIns="0" rIns="0" bIns="0" rtlCol="0">
              <a:noAutofit/>
            </a:bodyPr>
            <a:lstStyle/>
            <a:p>
              <a:pPr algn="l" defTabSz="432000">
                <a:lnSpc>
                  <a:spcPct val="110000"/>
                </a:lnSpc>
              </a:pPr>
              <a:r>
                <a:rPr lang="de-DE" sz="1200" dirty="0" smtClean="0">
                  <a:solidFill>
                    <a:schemeClr val="tx2"/>
                  </a:solidFill>
                </a:rPr>
                <a:t>Susanne Lukoschek</a:t>
              </a:r>
            </a:p>
            <a:p>
              <a:pPr defTabSz="432000">
                <a:lnSpc>
                  <a:spcPct val="110000"/>
                </a:lnSpc>
              </a:pPr>
              <a:r>
                <a:rPr lang="de-DE" sz="1200" dirty="0" smtClean="0">
                  <a:solidFill>
                    <a:schemeClr val="tx2"/>
                  </a:solidFill>
                </a:rPr>
                <a:t>Redaktionsassistenz</a:t>
              </a:r>
            </a:p>
            <a:p>
              <a:pPr defTabSz="432000">
                <a:lnSpc>
                  <a:spcPct val="110000"/>
                </a:lnSpc>
              </a:pPr>
              <a:endParaRPr lang="de-DE" sz="1200" dirty="0" smtClean="0">
                <a:solidFill>
                  <a:schemeClr val="tx2"/>
                </a:solidFill>
              </a:endParaRPr>
            </a:p>
            <a:p>
              <a:pPr defTabSz="432000">
                <a:lnSpc>
                  <a:spcPct val="110000"/>
                </a:lnSpc>
              </a:pPr>
              <a:r>
                <a:rPr lang="de-DE" sz="1000" dirty="0" smtClean="0">
                  <a:solidFill>
                    <a:schemeClr val="tx2"/>
                  </a:solidFill>
                </a:rPr>
                <a:t>+</a:t>
              </a:r>
              <a:r>
                <a:rPr lang="de-DE" sz="1000" dirty="0">
                  <a:solidFill>
                    <a:schemeClr val="tx2"/>
                  </a:solidFill>
                </a:rPr>
                <a:t>49 211 </a:t>
              </a:r>
              <a:r>
                <a:rPr lang="de-DE" sz="1000" dirty="0" smtClean="0">
                  <a:solidFill>
                    <a:schemeClr val="tx2"/>
                  </a:solidFill>
                </a:rPr>
                <a:t>4952-762</a:t>
              </a:r>
            </a:p>
            <a:p>
              <a:pPr defTabSz="432000">
                <a:lnSpc>
                  <a:spcPct val="110000"/>
                </a:lnSpc>
                <a:spcBef>
                  <a:spcPts val="300"/>
                </a:spcBef>
              </a:pPr>
              <a:r>
                <a:rPr lang="it-IT" altLang="de-DE" sz="1000" dirty="0" err="1" smtClean="0">
                  <a:solidFill>
                    <a:schemeClr val="tx2"/>
                  </a:solidFill>
                </a:rPr>
                <a:t>susanne.lukoschek</a:t>
              </a:r>
              <a:r>
                <a:rPr lang="de-DE" altLang="de-DE" sz="1000" dirty="0" smtClean="0">
                  <a:solidFill>
                    <a:schemeClr val="tx2"/>
                  </a:solidFill>
                </a:rPr>
                <a:t>@hal-privatbank.com</a:t>
              </a:r>
              <a:endParaRPr lang="de-DE" sz="1000" dirty="0">
                <a:solidFill>
                  <a:schemeClr val="tx2"/>
                </a:solidFill>
              </a:endParaRPr>
            </a:p>
          </p:txBody>
        </p:sp>
      </p:grpSp>
      <p:sp>
        <p:nvSpPr>
          <p:cNvPr id="21" name="Textfeld 20"/>
          <p:cNvSpPr txBox="1"/>
          <p:nvPr/>
        </p:nvSpPr>
        <p:spPr>
          <a:xfrm>
            <a:off x="748019" y="5028237"/>
            <a:ext cx="2256966" cy="785968"/>
          </a:xfrm>
          <a:prstGeom prst="rect">
            <a:avLst/>
          </a:prstGeom>
          <a:noFill/>
        </p:spPr>
        <p:txBody>
          <a:bodyPr wrap="square" lIns="0" tIns="0" rIns="0" bIns="0" rtlCol="0">
            <a:noAutofit/>
          </a:bodyPr>
          <a:lstStyle/>
          <a:p>
            <a:pPr defTabSz="432000">
              <a:lnSpc>
                <a:spcPct val="110000"/>
              </a:lnSpc>
            </a:pPr>
            <a:r>
              <a:rPr lang="de-DE" sz="1200" dirty="0">
                <a:solidFill>
                  <a:schemeClr val="tx2"/>
                </a:solidFill>
              </a:rPr>
              <a:t>40476 Düsseldorf</a:t>
            </a:r>
          </a:p>
          <a:p>
            <a:pPr defTabSz="432000">
              <a:lnSpc>
                <a:spcPct val="110000"/>
              </a:lnSpc>
            </a:pPr>
            <a:r>
              <a:rPr lang="de-DE" sz="1200" dirty="0" err="1" smtClean="0">
                <a:solidFill>
                  <a:schemeClr val="tx2"/>
                </a:solidFill>
              </a:rPr>
              <a:t>Schwannstraße</a:t>
            </a:r>
            <a:r>
              <a:rPr lang="de-DE" sz="1200" dirty="0" smtClean="0">
                <a:solidFill>
                  <a:schemeClr val="tx2"/>
                </a:solidFill>
              </a:rPr>
              <a:t> </a:t>
            </a:r>
            <a:r>
              <a:rPr lang="de-DE" sz="1200" dirty="0">
                <a:solidFill>
                  <a:schemeClr val="tx2"/>
                </a:solidFill>
              </a:rPr>
              <a:t>10</a:t>
            </a:r>
          </a:p>
          <a:p>
            <a:pPr defTabSz="432000">
              <a:lnSpc>
                <a:spcPct val="110000"/>
              </a:lnSpc>
            </a:pPr>
            <a:endParaRPr lang="de-DE" sz="1200" dirty="0" smtClean="0">
              <a:solidFill>
                <a:schemeClr val="tx2"/>
              </a:solidFill>
            </a:endParaRPr>
          </a:p>
          <a:p>
            <a:pPr defTabSz="432000">
              <a:lnSpc>
                <a:spcPct val="110000"/>
              </a:lnSpc>
            </a:pPr>
            <a:r>
              <a:rPr lang="de-DE" sz="1200" dirty="0" smtClean="0">
                <a:solidFill>
                  <a:schemeClr val="tx2"/>
                </a:solidFill>
              </a:rPr>
              <a:t>www.hal-privatbank.com</a:t>
            </a:r>
            <a:endParaRPr lang="de-DE" sz="1200" dirty="0">
              <a:solidFill>
                <a:schemeClr val="tx2"/>
              </a:solidFill>
            </a:endParaRPr>
          </a:p>
          <a:p>
            <a:pPr defTabSz="432000">
              <a:lnSpc>
                <a:spcPct val="110000"/>
              </a:lnSpc>
              <a:spcBef>
                <a:spcPts val="300"/>
              </a:spcBef>
            </a:pPr>
            <a:endParaRPr lang="de-DE" sz="1000" dirty="0">
              <a:solidFill>
                <a:schemeClr val="tx2"/>
              </a:solidFill>
            </a:endParaRPr>
          </a:p>
        </p:txBody>
      </p:sp>
      <p:sp>
        <p:nvSpPr>
          <p:cNvPr id="22" name="Textplatzhalter 11">
            <a:extLst>
              <a:ext uri="{FF2B5EF4-FFF2-40B4-BE49-F238E27FC236}">
                <a16:creationId xmlns:a16="http://schemas.microsoft.com/office/drawing/2014/main" id="{2856E399-D057-4418-ADE9-CDAC9C05A9E6}"/>
              </a:ext>
            </a:extLst>
          </p:cNvPr>
          <p:cNvSpPr txBox="1">
            <a:spLocks/>
          </p:cNvSpPr>
          <p:nvPr/>
        </p:nvSpPr>
        <p:spPr>
          <a:xfrm>
            <a:off x="255538" y="169138"/>
            <a:ext cx="8639999" cy="203004"/>
          </a:xfrm>
          <a:prstGeom prst="rect">
            <a:avLst/>
          </a:prstGeom>
        </p:spPr>
        <p:txBody>
          <a:bodyPr vert="horz" lIns="0" tIns="0" rIns="0" bIns="0" rtlCol="0">
            <a:noAutofit/>
          </a:bodyPr>
          <a:lstStyle>
            <a:lvl1pPr marL="0" indent="0" algn="l" defTabSz="432000" rtl="0" eaLnBrk="1" latinLnBrk="0" hangingPunct="1">
              <a:lnSpc>
                <a:spcPct val="110000"/>
              </a:lnSpc>
              <a:spcBef>
                <a:spcPts val="0"/>
              </a:spcBef>
              <a:buFont typeface="Wingdings" panose="05000000000000000000" pitchFamily="2" charset="2"/>
              <a:buNone/>
              <a:defRPr sz="1300" kern="1200">
                <a:solidFill>
                  <a:schemeClr val="accent6"/>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r>
              <a:rPr lang="de-DE" dirty="0" smtClean="0"/>
              <a:t>Anhang</a:t>
            </a:r>
          </a:p>
          <a:p>
            <a:endParaRPr lang="de-DE" dirty="0"/>
          </a:p>
        </p:txBody>
      </p:sp>
    </p:spTree>
    <p:extLst>
      <p:ext uri="{BB962C8B-B14F-4D97-AF65-F5344CB8AC3E}">
        <p14:creationId xmlns:p14="http://schemas.microsoft.com/office/powerpoint/2010/main" val="1484091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8B98B554-2C91-4057-ABC2-8B5C918445DC}"/>
              </a:ext>
            </a:extLst>
          </p:cNvPr>
          <p:cNvSpPr>
            <a:spLocks noGrp="1"/>
          </p:cNvSpPr>
          <p:nvPr>
            <p:ph type="body" sz="quarter" idx="14"/>
          </p:nvPr>
        </p:nvSpPr>
        <p:spPr/>
        <p:txBody>
          <a:bodyPr/>
          <a:lstStyle/>
          <a:p>
            <a:r>
              <a:rPr lang="de-DE" dirty="0" smtClean="0"/>
              <a:t>Währungskompass</a:t>
            </a:r>
            <a:endParaRPr lang="de-DE" dirty="0"/>
          </a:p>
        </p:txBody>
      </p:sp>
      <p:sp>
        <p:nvSpPr>
          <p:cNvPr id="12" name="Textplatzhalter 11">
            <a:extLst>
              <a:ext uri="{FF2B5EF4-FFF2-40B4-BE49-F238E27FC236}">
                <a16:creationId xmlns:a16="http://schemas.microsoft.com/office/drawing/2014/main" id="{2856E399-D057-4418-ADE9-CDAC9C05A9E6}"/>
              </a:ext>
            </a:extLst>
          </p:cNvPr>
          <p:cNvSpPr>
            <a:spLocks noGrp="1"/>
          </p:cNvSpPr>
          <p:nvPr>
            <p:ph type="body" sz="quarter" idx="13"/>
          </p:nvPr>
        </p:nvSpPr>
        <p:spPr/>
        <p:txBody>
          <a:bodyPr/>
          <a:lstStyle/>
          <a:p>
            <a:r>
              <a:rPr lang="de-DE" dirty="0" smtClean="0"/>
              <a:t>Überblick</a:t>
            </a:r>
            <a:endParaRPr lang="de-DE" dirty="0"/>
          </a:p>
          <a:p>
            <a:endParaRPr lang="de-DE" dirty="0"/>
          </a:p>
        </p:txBody>
      </p:sp>
      <p:sp>
        <p:nvSpPr>
          <p:cNvPr id="11" name="Titel 10">
            <a:extLst>
              <a:ext uri="{FF2B5EF4-FFF2-40B4-BE49-F238E27FC236}">
                <a16:creationId xmlns:a16="http://schemas.microsoft.com/office/drawing/2014/main" id="{B266FA09-0DC2-4B3F-8B17-C28A64D8B5AF}"/>
              </a:ext>
            </a:extLst>
          </p:cNvPr>
          <p:cNvSpPr>
            <a:spLocks noGrp="1"/>
          </p:cNvSpPr>
          <p:nvPr>
            <p:ph type="title"/>
          </p:nvPr>
        </p:nvSpPr>
        <p:spPr/>
        <p:txBody>
          <a:bodyPr/>
          <a:lstStyle/>
          <a:p>
            <a:r>
              <a:rPr lang="de-DE" dirty="0" smtClean="0"/>
              <a:t>Sichere Häfen vorerst hoch im Kurs</a:t>
            </a:r>
            <a:endParaRPr lang="de-DE" dirty="0"/>
          </a:p>
        </p:txBody>
      </p:sp>
      <p:sp>
        <p:nvSpPr>
          <p:cNvPr id="7" name="Datumsplatzhalter 6">
            <a:extLst>
              <a:ext uri="{FF2B5EF4-FFF2-40B4-BE49-F238E27FC236}">
                <a16:creationId xmlns:a16="http://schemas.microsoft.com/office/drawing/2014/main" id="{810C9DFF-B425-4F77-AA37-1F99E77B4509}"/>
              </a:ext>
            </a:extLst>
          </p:cNvPr>
          <p:cNvSpPr>
            <a:spLocks noGrp="1"/>
          </p:cNvSpPr>
          <p:nvPr>
            <p:ph type="dt" sz="half" idx="10"/>
          </p:nvPr>
        </p:nvSpPr>
        <p:spPr>
          <a:xfrm>
            <a:off x="9144000" y="6858000"/>
            <a:ext cx="0" cy="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00" b="0" i="0" u="none" strike="noStrike" kern="1200" cap="none" spc="0" normalizeH="0" baseline="0" noProof="0">
                <a:ln>
                  <a:noFill/>
                </a:ln>
                <a:noFill/>
                <a:effectLst/>
                <a:uLnTx/>
                <a:uFillTx/>
                <a:latin typeface="Arial"/>
                <a:cs typeface="Arial"/>
              </a:rPr>
              <a:t>Datum</a:t>
            </a:r>
            <a:endParaRPr kumimoji="0" lang="de-DE" sz="100" b="0" i="0" u="none" strike="noStrike" kern="1200" cap="none" spc="0" normalizeH="0" baseline="0" noProof="0" dirty="0">
              <a:ln>
                <a:noFill/>
              </a:ln>
              <a:noFill/>
              <a:effectLst/>
              <a:uLnTx/>
              <a:uFillTx/>
              <a:latin typeface="Arial"/>
              <a:cs typeface="Arial"/>
            </a:endParaRPr>
          </a:p>
        </p:txBody>
      </p:sp>
      <p:sp>
        <p:nvSpPr>
          <p:cNvPr id="9" name="Foliennummernplatzhalter 8">
            <a:extLst>
              <a:ext uri="{FF2B5EF4-FFF2-40B4-BE49-F238E27FC236}">
                <a16:creationId xmlns:a16="http://schemas.microsoft.com/office/drawing/2014/main" id="{81EAEFA7-D0EB-4F6D-969D-28CE444B39CD}"/>
              </a:ext>
            </a:extLst>
          </p:cNvPr>
          <p:cNvSpPr>
            <a:spLocks noGrp="1"/>
          </p:cNvSpPr>
          <p:nvPr>
            <p:ph type="sldNum" sz="quarter" idx="12"/>
          </p:nvPr>
        </p:nvSpPr>
        <p:spPr>
          <a:xfrm>
            <a:off x="8532813" y="6381750"/>
            <a:ext cx="359187" cy="3024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de-DE" sz="900" b="0" i="0" u="none" strike="noStrike" kern="1200" cap="none" spc="0" normalizeH="0" baseline="0" noProof="0">
                <a:ln>
                  <a:noFill/>
                </a:ln>
                <a:solidFill>
                  <a:srgbClr val="8C9496"/>
                </a:solidFill>
                <a:effectLst/>
                <a:uLnTx/>
                <a:uFillTx/>
                <a:latin typeface="Arial"/>
                <a:cs typeface="Arial"/>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900" b="0" i="0" u="none" strike="noStrike" kern="1200" cap="none" spc="0" normalizeH="0" baseline="0" noProof="0" dirty="0">
              <a:ln>
                <a:noFill/>
              </a:ln>
              <a:solidFill>
                <a:srgbClr val="8C9496"/>
              </a:solidFill>
              <a:effectLst/>
              <a:uLnTx/>
              <a:uFillTx/>
              <a:latin typeface="Arial"/>
              <a:cs typeface="Arial"/>
            </a:endParaRPr>
          </a:p>
        </p:txBody>
      </p:sp>
      <p:grpSp>
        <p:nvGrpSpPr>
          <p:cNvPr id="3" name="Gruppieren 2"/>
          <p:cNvGrpSpPr/>
          <p:nvPr/>
        </p:nvGrpSpPr>
        <p:grpSpPr>
          <a:xfrm>
            <a:off x="251999" y="1449246"/>
            <a:ext cx="8641176" cy="684000"/>
            <a:chOff x="251999" y="5296617"/>
            <a:chExt cx="8641176" cy="684000"/>
          </a:xfrm>
        </p:grpSpPr>
        <p:sp>
          <p:nvSpPr>
            <p:cNvPr id="10" name="Inhaltsplatzhalter 30">
              <a:extLst>
                <a:ext uri="{FF2B5EF4-FFF2-40B4-BE49-F238E27FC236}">
                  <a16:creationId xmlns:a16="http://schemas.microsoft.com/office/drawing/2014/main" id="{1A8C1D86-2050-4C9D-9BCA-68DE12E5EE27}"/>
                </a:ext>
              </a:extLst>
            </p:cNvPr>
            <p:cNvSpPr txBox="1">
              <a:spLocks/>
            </p:cNvSpPr>
            <p:nvPr/>
          </p:nvSpPr>
          <p:spPr>
            <a:xfrm>
              <a:off x="2130725" y="5296617"/>
              <a:ext cx="6762450" cy="684000"/>
            </a:xfrm>
            <a:prstGeom prst="rect">
              <a:avLst/>
            </a:prstGeom>
            <a:solidFill>
              <a:srgbClr val="B3C6E5"/>
            </a:solidFill>
            <a:ln>
              <a:noFill/>
            </a:ln>
          </p:spPr>
          <p:txBody>
            <a:bodyPr lIns="108000" tIns="0" rIns="108000" bIns="0" anchor="ctr" anchorCtr="0"/>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lvl="0" indent="0">
                <a:spcBef>
                  <a:spcPts val="1300"/>
                </a:spcBef>
                <a:buNone/>
              </a:pPr>
              <a:r>
                <a:rPr lang="de-DE" sz="1100" dirty="0" smtClean="0">
                  <a:solidFill>
                    <a:srgbClr val="505456"/>
                  </a:solidFill>
                </a:rPr>
                <a:t>Mit dem Ukraine-Krieg ist große Unsicherheit an den Devisenmärkten eingezogen. Investoren dürften sich daher vorerst auf sichere Häfen konzentrieren. Klare Wechselkurstrends sind noch nicht in Sicht </a:t>
              </a:r>
              <a:endParaRPr lang="de-DE" sz="1100" dirty="0">
                <a:solidFill>
                  <a:srgbClr val="505456"/>
                </a:solidFill>
              </a:endParaRPr>
            </a:p>
          </p:txBody>
        </p:sp>
        <p:sp>
          <p:nvSpPr>
            <p:cNvPr id="14" name="Inhaltsplatzhalter 29">
              <a:extLst>
                <a:ext uri="{FF2B5EF4-FFF2-40B4-BE49-F238E27FC236}">
                  <a16:creationId xmlns:a16="http://schemas.microsoft.com/office/drawing/2014/main" id="{9F582991-CC44-40ED-9D93-010E1F301F30}"/>
                </a:ext>
              </a:extLst>
            </p:cNvPr>
            <p:cNvSpPr txBox="1">
              <a:spLocks/>
            </p:cNvSpPr>
            <p:nvPr/>
          </p:nvSpPr>
          <p:spPr>
            <a:xfrm>
              <a:off x="251999" y="5296617"/>
              <a:ext cx="1800000" cy="684000"/>
            </a:xfrm>
            <a:prstGeom prst="rect">
              <a:avLst/>
            </a:prstGeom>
            <a:solidFill>
              <a:srgbClr val="5C78A3"/>
            </a:solidFill>
            <a:ln>
              <a:noFill/>
            </a:ln>
          </p:spPr>
          <p:txBody>
            <a:bodyPr lIns="72000" tIns="0" rIns="72000" bIns="0" anchor="ctr" anchorCtr="1"/>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lvl="0" indent="0">
                <a:spcBef>
                  <a:spcPts val="1300"/>
                </a:spcBef>
                <a:buNone/>
              </a:pPr>
              <a:r>
                <a:rPr lang="de-DE" b="1" dirty="0" smtClean="0">
                  <a:solidFill>
                    <a:schemeClr val="bg1"/>
                  </a:solidFill>
                </a:rPr>
                <a:t>Risikowahrnehmung</a:t>
              </a:r>
              <a:endParaRPr lang="de-DE" b="1" dirty="0">
                <a:solidFill>
                  <a:schemeClr val="bg1"/>
                </a:solidFill>
              </a:endParaRPr>
            </a:p>
          </p:txBody>
        </p:sp>
      </p:grpSp>
      <p:grpSp>
        <p:nvGrpSpPr>
          <p:cNvPr id="27" name="Gruppieren 26"/>
          <p:cNvGrpSpPr/>
          <p:nvPr/>
        </p:nvGrpSpPr>
        <p:grpSpPr>
          <a:xfrm>
            <a:off x="249123" y="2241823"/>
            <a:ext cx="8641176" cy="684000"/>
            <a:chOff x="251999" y="5296617"/>
            <a:chExt cx="8641176" cy="684000"/>
          </a:xfrm>
        </p:grpSpPr>
        <p:sp>
          <p:nvSpPr>
            <p:cNvPr id="28" name="Inhaltsplatzhalter 30">
              <a:extLst>
                <a:ext uri="{FF2B5EF4-FFF2-40B4-BE49-F238E27FC236}">
                  <a16:creationId xmlns:a16="http://schemas.microsoft.com/office/drawing/2014/main" id="{1A8C1D86-2050-4C9D-9BCA-68DE12E5EE27}"/>
                </a:ext>
              </a:extLst>
            </p:cNvPr>
            <p:cNvSpPr txBox="1">
              <a:spLocks/>
            </p:cNvSpPr>
            <p:nvPr/>
          </p:nvSpPr>
          <p:spPr>
            <a:xfrm>
              <a:off x="2130725" y="5296617"/>
              <a:ext cx="6762450" cy="684000"/>
            </a:xfrm>
            <a:prstGeom prst="rect">
              <a:avLst/>
            </a:prstGeom>
            <a:solidFill>
              <a:srgbClr val="B3C6E5"/>
            </a:solidFill>
            <a:ln>
              <a:noFill/>
            </a:ln>
          </p:spPr>
          <p:txBody>
            <a:bodyPr lIns="108000" tIns="0" rIns="108000" bIns="0" anchor="ctr" anchorCtr="0"/>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lvl="0" indent="0">
                <a:spcBef>
                  <a:spcPts val="1300"/>
                </a:spcBef>
                <a:buNone/>
              </a:pPr>
              <a:r>
                <a:rPr lang="de-DE" sz="1100" dirty="0" smtClean="0">
                  <a:solidFill>
                    <a:srgbClr val="505456"/>
                  </a:solidFill>
                </a:rPr>
                <a:t>Angesichts des kräftigen Lohn- und Inflationsauftriebs wird die Fed ihren Leitzins 2022 wohl noch um </a:t>
              </a:r>
              <a:br>
                <a:rPr lang="de-DE" sz="1100" dirty="0" smtClean="0">
                  <a:solidFill>
                    <a:srgbClr val="505456"/>
                  </a:solidFill>
                </a:rPr>
              </a:br>
              <a:r>
                <a:rPr lang="de-DE" sz="1100" dirty="0" smtClean="0">
                  <a:solidFill>
                    <a:srgbClr val="505456"/>
                  </a:solidFill>
                </a:rPr>
                <a:t>mindestens 75 Basispunkte anheben. Ihre Bilanz dürfte sie ab dem Frühsommer passiv schrumpfen  </a:t>
              </a:r>
              <a:endParaRPr lang="de-DE" sz="1100" dirty="0">
                <a:solidFill>
                  <a:srgbClr val="505456"/>
                </a:solidFill>
              </a:endParaRPr>
            </a:p>
          </p:txBody>
        </p:sp>
        <p:sp>
          <p:nvSpPr>
            <p:cNvPr id="29" name="Inhaltsplatzhalter 29">
              <a:extLst>
                <a:ext uri="{FF2B5EF4-FFF2-40B4-BE49-F238E27FC236}">
                  <a16:creationId xmlns:a16="http://schemas.microsoft.com/office/drawing/2014/main" id="{9F582991-CC44-40ED-9D93-010E1F301F30}"/>
                </a:ext>
              </a:extLst>
            </p:cNvPr>
            <p:cNvSpPr txBox="1">
              <a:spLocks/>
            </p:cNvSpPr>
            <p:nvPr/>
          </p:nvSpPr>
          <p:spPr>
            <a:xfrm>
              <a:off x="251999" y="5296617"/>
              <a:ext cx="1800000" cy="684000"/>
            </a:xfrm>
            <a:prstGeom prst="rect">
              <a:avLst/>
            </a:prstGeom>
            <a:solidFill>
              <a:srgbClr val="5C78A3"/>
            </a:solidFill>
            <a:ln>
              <a:noFill/>
            </a:ln>
          </p:spPr>
          <p:txBody>
            <a:bodyPr lIns="72000" tIns="0" rIns="72000" bIns="0" anchor="ctr" anchorCtr="1"/>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lvl="0" indent="0">
                <a:spcBef>
                  <a:spcPts val="1300"/>
                </a:spcBef>
                <a:buNone/>
              </a:pPr>
              <a:r>
                <a:rPr lang="de-DE" b="1" dirty="0" smtClean="0">
                  <a:solidFill>
                    <a:schemeClr val="bg1"/>
                  </a:solidFill>
                </a:rPr>
                <a:t>Fed</a:t>
              </a:r>
              <a:endParaRPr lang="de-DE" b="1" dirty="0">
                <a:solidFill>
                  <a:schemeClr val="bg1"/>
                </a:solidFill>
              </a:endParaRPr>
            </a:p>
          </p:txBody>
        </p:sp>
      </p:grpSp>
      <p:grpSp>
        <p:nvGrpSpPr>
          <p:cNvPr id="30" name="Gruppieren 29"/>
          <p:cNvGrpSpPr/>
          <p:nvPr/>
        </p:nvGrpSpPr>
        <p:grpSpPr>
          <a:xfrm>
            <a:off x="251999" y="3023834"/>
            <a:ext cx="8641176" cy="684000"/>
            <a:chOff x="251999" y="5296617"/>
            <a:chExt cx="8641176" cy="684000"/>
          </a:xfrm>
        </p:grpSpPr>
        <p:sp>
          <p:nvSpPr>
            <p:cNvPr id="47" name="Inhaltsplatzhalter 30">
              <a:extLst>
                <a:ext uri="{FF2B5EF4-FFF2-40B4-BE49-F238E27FC236}">
                  <a16:creationId xmlns:a16="http://schemas.microsoft.com/office/drawing/2014/main" id="{1A8C1D86-2050-4C9D-9BCA-68DE12E5EE27}"/>
                </a:ext>
              </a:extLst>
            </p:cNvPr>
            <p:cNvSpPr txBox="1">
              <a:spLocks/>
            </p:cNvSpPr>
            <p:nvPr/>
          </p:nvSpPr>
          <p:spPr>
            <a:xfrm>
              <a:off x="2130725" y="5296617"/>
              <a:ext cx="6762450" cy="684000"/>
            </a:xfrm>
            <a:prstGeom prst="rect">
              <a:avLst/>
            </a:prstGeom>
            <a:solidFill>
              <a:srgbClr val="B3C6E5"/>
            </a:solidFill>
            <a:ln>
              <a:noFill/>
            </a:ln>
          </p:spPr>
          <p:txBody>
            <a:bodyPr lIns="108000" tIns="0" rIns="108000" bIns="0" anchor="ctr" anchorCtr="0"/>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lvl="0" indent="0">
                <a:spcBef>
                  <a:spcPts val="1300"/>
                </a:spcBef>
                <a:buNone/>
              </a:pPr>
              <a:r>
                <a:rPr lang="de-DE" sz="1100" dirty="0" smtClean="0">
                  <a:solidFill>
                    <a:srgbClr val="505456"/>
                  </a:solidFill>
                </a:rPr>
                <a:t>Aufgrund des rasanten Inflationsanstiegs wird sich die EZB von ihrem extrem ultra-expansiven Kurs voraussichtlich etwas abwenden. Eine ernstzunehmende Inflationsbekämpfung erwarten wir nicht</a:t>
              </a:r>
              <a:endParaRPr lang="de-DE" sz="1100" dirty="0">
                <a:solidFill>
                  <a:srgbClr val="505456"/>
                </a:solidFill>
              </a:endParaRPr>
            </a:p>
          </p:txBody>
        </p:sp>
        <p:sp>
          <p:nvSpPr>
            <p:cNvPr id="48" name="Inhaltsplatzhalter 29">
              <a:extLst>
                <a:ext uri="{FF2B5EF4-FFF2-40B4-BE49-F238E27FC236}">
                  <a16:creationId xmlns:a16="http://schemas.microsoft.com/office/drawing/2014/main" id="{9F582991-CC44-40ED-9D93-010E1F301F30}"/>
                </a:ext>
              </a:extLst>
            </p:cNvPr>
            <p:cNvSpPr txBox="1">
              <a:spLocks/>
            </p:cNvSpPr>
            <p:nvPr/>
          </p:nvSpPr>
          <p:spPr>
            <a:xfrm>
              <a:off x="251999" y="5296617"/>
              <a:ext cx="1800000" cy="684000"/>
            </a:xfrm>
            <a:prstGeom prst="rect">
              <a:avLst/>
            </a:prstGeom>
            <a:solidFill>
              <a:srgbClr val="5C78A3"/>
            </a:solidFill>
            <a:ln>
              <a:noFill/>
            </a:ln>
          </p:spPr>
          <p:txBody>
            <a:bodyPr lIns="72000" tIns="0" rIns="72000" bIns="0" anchor="ctr" anchorCtr="1"/>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lvl="0" indent="0">
                <a:spcBef>
                  <a:spcPts val="1300"/>
                </a:spcBef>
                <a:buNone/>
              </a:pPr>
              <a:r>
                <a:rPr lang="de-DE" b="1" dirty="0" smtClean="0">
                  <a:solidFill>
                    <a:schemeClr val="bg1"/>
                  </a:solidFill>
                </a:rPr>
                <a:t>EZB</a:t>
              </a:r>
              <a:endParaRPr lang="de-DE" b="1" dirty="0">
                <a:solidFill>
                  <a:schemeClr val="bg1"/>
                </a:solidFill>
              </a:endParaRPr>
            </a:p>
          </p:txBody>
        </p:sp>
      </p:grpSp>
      <p:grpSp>
        <p:nvGrpSpPr>
          <p:cNvPr id="49" name="Gruppieren 48"/>
          <p:cNvGrpSpPr/>
          <p:nvPr/>
        </p:nvGrpSpPr>
        <p:grpSpPr>
          <a:xfrm>
            <a:off x="251999" y="3804300"/>
            <a:ext cx="8641176" cy="684000"/>
            <a:chOff x="251999" y="5296617"/>
            <a:chExt cx="8641176" cy="684000"/>
          </a:xfrm>
        </p:grpSpPr>
        <p:sp>
          <p:nvSpPr>
            <p:cNvPr id="50" name="Inhaltsplatzhalter 30">
              <a:extLst>
                <a:ext uri="{FF2B5EF4-FFF2-40B4-BE49-F238E27FC236}">
                  <a16:creationId xmlns:a16="http://schemas.microsoft.com/office/drawing/2014/main" id="{1A8C1D86-2050-4C9D-9BCA-68DE12E5EE27}"/>
                </a:ext>
              </a:extLst>
            </p:cNvPr>
            <p:cNvSpPr txBox="1">
              <a:spLocks/>
            </p:cNvSpPr>
            <p:nvPr/>
          </p:nvSpPr>
          <p:spPr>
            <a:xfrm>
              <a:off x="2130725" y="5296617"/>
              <a:ext cx="6762450" cy="684000"/>
            </a:xfrm>
            <a:prstGeom prst="rect">
              <a:avLst/>
            </a:prstGeom>
            <a:solidFill>
              <a:srgbClr val="B3C6E5"/>
            </a:solidFill>
            <a:ln>
              <a:noFill/>
            </a:ln>
          </p:spPr>
          <p:txBody>
            <a:bodyPr lIns="108000" tIns="0" rIns="108000" bIns="0" anchor="ctr" anchorCtr="0"/>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lvl="0" indent="0">
                <a:spcBef>
                  <a:spcPts val="1300"/>
                </a:spcBef>
                <a:buNone/>
              </a:pPr>
              <a:r>
                <a:rPr lang="de-DE" sz="1100" dirty="0" smtClean="0">
                  <a:solidFill>
                    <a:srgbClr val="505456"/>
                  </a:solidFill>
                </a:rPr>
                <a:t>Wegen des Ukraine-Kriegs dürfte die US-Währung als sicherer Hafen vorerst stärker gefragt sein. Durch die relative Stärke der US-Wirtschaft und die US-Geldpolitik ist sie zudem wohl noch lange gut unterstützt  </a:t>
              </a:r>
              <a:endParaRPr lang="de-DE" sz="1100" dirty="0">
                <a:solidFill>
                  <a:srgbClr val="505456"/>
                </a:solidFill>
              </a:endParaRPr>
            </a:p>
          </p:txBody>
        </p:sp>
        <p:sp>
          <p:nvSpPr>
            <p:cNvPr id="51" name="Inhaltsplatzhalter 29">
              <a:extLst>
                <a:ext uri="{FF2B5EF4-FFF2-40B4-BE49-F238E27FC236}">
                  <a16:creationId xmlns:a16="http://schemas.microsoft.com/office/drawing/2014/main" id="{9F582991-CC44-40ED-9D93-010E1F301F30}"/>
                </a:ext>
              </a:extLst>
            </p:cNvPr>
            <p:cNvSpPr txBox="1">
              <a:spLocks/>
            </p:cNvSpPr>
            <p:nvPr/>
          </p:nvSpPr>
          <p:spPr>
            <a:xfrm>
              <a:off x="251999" y="5296617"/>
              <a:ext cx="1800000" cy="684000"/>
            </a:xfrm>
            <a:prstGeom prst="rect">
              <a:avLst/>
            </a:prstGeom>
            <a:solidFill>
              <a:srgbClr val="5C78A3"/>
            </a:solidFill>
            <a:ln>
              <a:noFill/>
            </a:ln>
          </p:spPr>
          <p:txBody>
            <a:bodyPr lIns="72000" tIns="0" rIns="72000" bIns="0" anchor="ctr" anchorCtr="1"/>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lvl="0" indent="0">
                <a:spcBef>
                  <a:spcPts val="1300"/>
                </a:spcBef>
                <a:buNone/>
              </a:pPr>
              <a:r>
                <a:rPr lang="de-DE" b="1" dirty="0" smtClean="0">
                  <a:solidFill>
                    <a:schemeClr val="bg1"/>
                  </a:solidFill>
                </a:rPr>
                <a:t>US-Dollar</a:t>
              </a:r>
              <a:endParaRPr lang="de-DE" b="1" dirty="0">
                <a:solidFill>
                  <a:schemeClr val="bg1"/>
                </a:solidFill>
              </a:endParaRPr>
            </a:p>
          </p:txBody>
        </p:sp>
      </p:grpSp>
      <p:grpSp>
        <p:nvGrpSpPr>
          <p:cNvPr id="52" name="Gruppieren 51"/>
          <p:cNvGrpSpPr/>
          <p:nvPr/>
        </p:nvGrpSpPr>
        <p:grpSpPr>
          <a:xfrm>
            <a:off x="251999" y="5373900"/>
            <a:ext cx="8641176" cy="684000"/>
            <a:chOff x="251999" y="5296617"/>
            <a:chExt cx="8641176" cy="684000"/>
          </a:xfrm>
        </p:grpSpPr>
        <p:sp>
          <p:nvSpPr>
            <p:cNvPr id="53" name="Inhaltsplatzhalter 30">
              <a:extLst>
                <a:ext uri="{FF2B5EF4-FFF2-40B4-BE49-F238E27FC236}">
                  <a16:creationId xmlns:a16="http://schemas.microsoft.com/office/drawing/2014/main" id="{1A8C1D86-2050-4C9D-9BCA-68DE12E5EE27}"/>
                </a:ext>
              </a:extLst>
            </p:cNvPr>
            <p:cNvSpPr txBox="1">
              <a:spLocks/>
            </p:cNvSpPr>
            <p:nvPr/>
          </p:nvSpPr>
          <p:spPr>
            <a:xfrm>
              <a:off x="2130725" y="5296617"/>
              <a:ext cx="6762450" cy="684000"/>
            </a:xfrm>
            <a:prstGeom prst="rect">
              <a:avLst/>
            </a:prstGeom>
            <a:solidFill>
              <a:srgbClr val="B3C6E5"/>
            </a:solidFill>
            <a:ln>
              <a:noFill/>
            </a:ln>
          </p:spPr>
          <p:txBody>
            <a:bodyPr lIns="108000" tIns="0" rIns="108000" bIns="0" anchor="ctr" anchorCtr="0"/>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lvl="0" indent="0">
                <a:spcBef>
                  <a:spcPts val="1300"/>
                </a:spcBef>
                <a:buNone/>
              </a:pPr>
              <a:r>
                <a:rPr lang="de-DE" sz="1100" dirty="0" smtClean="0">
                  <a:solidFill>
                    <a:srgbClr val="505456"/>
                  </a:solidFill>
                </a:rPr>
                <a:t>Der Ukraine-Krieg lastet direkt und indirekt auch auf der britischen Wirtschaft. GBP dürfte aber davon </a:t>
              </a:r>
              <a:r>
                <a:rPr lang="de-DE" sz="1100" dirty="0">
                  <a:solidFill>
                    <a:srgbClr val="505456"/>
                  </a:solidFill>
                </a:rPr>
                <a:t>profitieren, dass </a:t>
              </a:r>
              <a:r>
                <a:rPr lang="de-DE" sz="1100" dirty="0" smtClean="0">
                  <a:solidFill>
                    <a:srgbClr val="505456"/>
                  </a:solidFill>
                </a:rPr>
                <a:t>sich die </a:t>
              </a:r>
              <a:r>
                <a:rPr lang="de-DE" sz="1100" dirty="0">
                  <a:solidFill>
                    <a:srgbClr val="505456"/>
                  </a:solidFill>
                </a:rPr>
                <a:t>Bank of England </a:t>
              </a:r>
              <a:r>
                <a:rPr lang="de-DE" sz="1100" dirty="0" smtClean="0">
                  <a:solidFill>
                    <a:srgbClr val="505456"/>
                  </a:solidFill>
                </a:rPr>
                <a:t>eine Leitzinsnormalisierung auf die Fahne geschrieben hat </a:t>
              </a:r>
              <a:endParaRPr lang="de-DE" sz="1100" dirty="0">
                <a:solidFill>
                  <a:srgbClr val="505456"/>
                </a:solidFill>
              </a:endParaRPr>
            </a:p>
          </p:txBody>
        </p:sp>
        <p:sp>
          <p:nvSpPr>
            <p:cNvPr id="54" name="Inhaltsplatzhalter 29">
              <a:extLst>
                <a:ext uri="{FF2B5EF4-FFF2-40B4-BE49-F238E27FC236}">
                  <a16:creationId xmlns:a16="http://schemas.microsoft.com/office/drawing/2014/main" id="{9F582991-CC44-40ED-9D93-010E1F301F30}"/>
                </a:ext>
              </a:extLst>
            </p:cNvPr>
            <p:cNvSpPr txBox="1">
              <a:spLocks/>
            </p:cNvSpPr>
            <p:nvPr/>
          </p:nvSpPr>
          <p:spPr>
            <a:xfrm>
              <a:off x="251999" y="5296617"/>
              <a:ext cx="1800000" cy="684000"/>
            </a:xfrm>
            <a:prstGeom prst="rect">
              <a:avLst/>
            </a:prstGeom>
            <a:solidFill>
              <a:srgbClr val="5C78A3"/>
            </a:solidFill>
            <a:ln>
              <a:noFill/>
            </a:ln>
          </p:spPr>
          <p:txBody>
            <a:bodyPr lIns="72000" tIns="0" rIns="72000" bIns="0" anchor="ctr" anchorCtr="1"/>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lvl="0" indent="0">
                <a:spcBef>
                  <a:spcPts val="1300"/>
                </a:spcBef>
                <a:buNone/>
              </a:pPr>
              <a:r>
                <a:rPr lang="de-DE" b="1" dirty="0" smtClean="0">
                  <a:solidFill>
                    <a:schemeClr val="bg1"/>
                  </a:solidFill>
                </a:rPr>
                <a:t>Pfund</a:t>
              </a:r>
              <a:endParaRPr lang="de-DE" b="1" dirty="0">
                <a:solidFill>
                  <a:schemeClr val="bg1"/>
                </a:solidFill>
              </a:endParaRPr>
            </a:p>
          </p:txBody>
        </p:sp>
      </p:grpSp>
      <p:grpSp>
        <p:nvGrpSpPr>
          <p:cNvPr id="55" name="Gruppieren 54"/>
          <p:cNvGrpSpPr/>
          <p:nvPr/>
        </p:nvGrpSpPr>
        <p:grpSpPr>
          <a:xfrm>
            <a:off x="249123" y="4589100"/>
            <a:ext cx="8641176" cy="684000"/>
            <a:chOff x="251999" y="5296617"/>
            <a:chExt cx="8641176" cy="684000"/>
          </a:xfrm>
        </p:grpSpPr>
        <p:sp>
          <p:nvSpPr>
            <p:cNvPr id="56" name="Inhaltsplatzhalter 30">
              <a:extLst>
                <a:ext uri="{FF2B5EF4-FFF2-40B4-BE49-F238E27FC236}">
                  <a16:creationId xmlns:a16="http://schemas.microsoft.com/office/drawing/2014/main" id="{1A8C1D86-2050-4C9D-9BCA-68DE12E5EE27}"/>
                </a:ext>
              </a:extLst>
            </p:cNvPr>
            <p:cNvSpPr txBox="1">
              <a:spLocks/>
            </p:cNvSpPr>
            <p:nvPr/>
          </p:nvSpPr>
          <p:spPr>
            <a:xfrm>
              <a:off x="2130725" y="5296617"/>
              <a:ext cx="6762450" cy="684000"/>
            </a:xfrm>
            <a:prstGeom prst="rect">
              <a:avLst/>
            </a:prstGeom>
            <a:solidFill>
              <a:srgbClr val="B3C6E5"/>
            </a:solidFill>
            <a:ln>
              <a:noFill/>
            </a:ln>
          </p:spPr>
          <p:txBody>
            <a:bodyPr lIns="108000" tIns="0" rIns="108000" bIns="0" anchor="ctr" anchorCtr="0"/>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lvl="0" indent="0">
                <a:spcBef>
                  <a:spcPts val="1300"/>
                </a:spcBef>
                <a:buNone/>
              </a:pPr>
              <a:r>
                <a:rPr lang="de-DE" sz="1100" dirty="0" smtClean="0">
                  <a:solidFill>
                    <a:srgbClr val="505456"/>
                  </a:solidFill>
                </a:rPr>
                <a:t>Generell fehlt es der Währung an eigener innerer Stärke, mit der sich bei Investoren punkten lässt. Von der zurückhaltenden EZB-Inflationsbekämpfung dürfte EUR auf mittlere Sicht nur wenig profitieren </a:t>
              </a:r>
              <a:endParaRPr lang="de-DE" sz="1100" dirty="0">
                <a:solidFill>
                  <a:srgbClr val="505456"/>
                </a:solidFill>
              </a:endParaRPr>
            </a:p>
          </p:txBody>
        </p:sp>
        <p:sp>
          <p:nvSpPr>
            <p:cNvPr id="57" name="Inhaltsplatzhalter 29">
              <a:extLst>
                <a:ext uri="{FF2B5EF4-FFF2-40B4-BE49-F238E27FC236}">
                  <a16:creationId xmlns:a16="http://schemas.microsoft.com/office/drawing/2014/main" id="{9F582991-CC44-40ED-9D93-010E1F301F30}"/>
                </a:ext>
              </a:extLst>
            </p:cNvPr>
            <p:cNvSpPr txBox="1">
              <a:spLocks/>
            </p:cNvSpPr>
            <p:nvPr/>
          </p:nvSpPr>
          <p:spPr>
            <a:xfrm>
              <a:off x="251999" y="5296617"/>
              <a:ext cx="1800000" cy="684000"/>
            </a:xfrm>
            <a:prstGeom prst="rect">
              <a:avLst/>
            </a:prstGeom>
            <a:solidFill>
              <a:srgbClr val="5C78A3"/>
            </a:solidFill>
            <a:ln>
              <a:noFill/>
            </a:ln>
          </p:spPr>
          <p:txBody>
            <a:bodyPr lIns="72000" tIns="0" rIns="72000" bIns="0" anchor="ctr" anchorCtr="1"/>
            <a:lstStyle>
              <a:lvl1pPr marL="216000" indent="-216000" algn="l" defTabSz="432000" rtl="0" eaLnBrk="1" latinLnBrk="0" hangingPunct="1">
                <a:lnSpc>
                  <a:spcPct val="110000"/>
                </a:lnSpc>
                <a:spcBef>
                  <a:spcPts val="0"/>
                </a:spcBef>
                <a:buFont typeface="Wingdings" panose="05000000000000000000" pitchFamily="2" charset="2"/>
                <a:buChar char="§"/>
                <a:defRPr sz="1200" kern="1200">
                  <a:solidFill>
                    <a:schemeClr val="tx2"/>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pPr marL="0" lvl="0" indent="0">
                <a:spcBef>
                  <a:spcPts val="1300"/>
                </a:spcBef>
                <a:buNone/>
              </a:pPr>
              <a:r>
                <a:rPr lang="de-DE" b="1" dirty="0" smtClean="0">
                  <a:solidFill>
                    <a:schemeClr val="bg1"/>
                  </a:solidFill>
                </a:rPr>
                <a:t>Euro</a:t>
              </a:r>
              <a:endParaRPr lang="de-DE" b="1" dirty="0">
                <a:solidFill>
                  <a:schemeClr val="bg1"/>
                </a:solidFill>
              </a:endParaRPr>
            </a:p>
          </p:txBody>
        </p:sp>
      </p:grpSp>
    </p:spTree>
    <p:extLst>
      <p:ext uri="{BB962C8B-B14F-4D97-AF65-F5344CB8AC3E}">
        <p14:creationId xmlns:p14="http://schemas.microsoft.com/office/powerpoint/2010/main" val="3972684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1D58DB86-0B68-4FEB-87E7-58988EC39345}"/>
              </a:ext>
            </a:extLst>
          </p:cNvPr>
          <p:cNvSpPr>
            <a:spLocks noGrp="1"/>
          </p:cNvSpPr>
          <p:nvPr>
            <p:ph type="body" sz="quarter" idx="14"/>
          </p:nvPr>
        </p:nvSpPr>
        <p:spPr/>
        <p:txBody>
          <a:bodyPr/>
          <a:lstStyle/>
          <a:p>
            <a:r>
              <a:rPr lang="de-DE" altLang="de-DE" dirty="0"/>
              <a:t>Währungskompass</a:t>
            </a:r>
            <a:endParaRPr lang="de-DE" dirty="0"/>
          </a:p>
        </p:txBody>
      </p:sp>
      <p:sp>
        <p:nvSpPr>
          <p:cNvPr id="12" name="Titel 11">
            <a:extLst>
              <a:ext uri="{FF2B5EF4-FFF2-40B4-BE49-F238E27FC236}">
                <a16:creationId xmlns:a16="http://schemas.microsoft.com/office/drawing/2014/main" id="{7D7A5C91-5E17-44C9-98F7-F12442B507C1}"/>
              </a:ext>
            </a:extLst>
          </p:cNvPr>
          <p:cNvSpPr>
            <a:spLocks noGrp="1"/>
          </p:cNvSpPr>
          <p:nvPr>
            <p:ph type="title"/>
          </p:nvPr>
        </p:nvSpPr>
        <p:spPr/>
        <p:txBody>
          <a:bodyPr/>
          <a:lstStyle/>
          <a:p>
            <a:r>
              <a:rPr lang="de-DE" dirty="0"/>
              <a:t>Wichtige Hinweise</a:t>
            </a:r>
          </a:p>
        </p:txBody>
      </p:sp>
      <p:sp>
        <p:nvSpPr>
          <p:cNvPr id="5" name="Datumsplatzhalter 4">
            <a:extLst>
              <a:ext uri="{FF2B5EF4-FFF2-40B4-BE49-F238E27FC236}">
                <a16:creationId xmlns:a16="http://schemas.microsoft.com/office/drawing/2014/main" id="{B1EA0739-9A95-4935-92DD-9584607E3EF0}"/>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4" name="Foliennummernplatzhalter 3">
            <a:extLst>
              <a:ext uri="{FF2B5EF4-FFF2-40B4-BE49-F238E27FC236}">
                <a16:creationId xmlns:a16="http://schemas.microsoft.com/office/drawing/2014/main" id="{7A5E4789-2293-4D73-9F43-CCE76F7769C5}"/>
              </a:ext>
            </a:extLst>
          </p:cNvPr>
          <p:cNvSpPr>
            <a:spLocks noGrp="1"/>
          </p:cNvSpPr>
          <p:nvPr>
            <p:ph type="sldNum" sz="quarter" idx="12"/>
          </p:nvPr>
        </p:nvSpPr>
        <p:spPr>
          <a:xfrm>
            <a:off x="8532813" y="6381750"/>
            <a:ext cx="359187" cy="302400"/>
          </a:xfrm>
        </p:spPr>
        <p:txBody>
          <a:bodyPr/>
          <a:lstStyle/>
          <a:p>
            <a:fld id="{48F63A3B-78C7-47BE-AE5E-E10140E04643}" type="slidenum">
              <a:rPr lang="de-DE"/>
              <a:pPr/>
              <a:t>29</a:t>
            </a:fld>
            <a:endParaRPr lang="de-DE" dirty="0"/>
          </a:p>
        </p:txBody>
      </p:sp>
      <p:sp>
        <p:nvSpPr>
          <p:cNvPr id="9" name="Inhaltsplatzhalter 12">
            <a:extLst>
              <a:ext uri="{FF2B5EF4-FFF2-40B4-BE49-F238E27FC236}">
                <a16:creationId xmlns:a16="http://schemas.microsoft.com/office/drawing/2014/main" id="{C55B7D9E-8F89-450B-8362-37723A3EF77D}"/>
              </a:ext>
            </a:extLst>
          </p:cNvPr>
          <p:cNvSpPr>
            <a:spLocks noGrp="1"/>
          </p:cNvSpPr>
          <p:nvPr>
            <p:ph idx="1"/>
          </p:nvPr>
        </p:nvSpPr>
        <p:spPr>
          <a:xfrm>
            <a:off x="252000" y="1450800"/>
            <a:ext cx="8640000" cy="4608000"/>
          </a:xfrm>
          <a:solidFill>
            <a:srgbClr val="DEE4ED"/>
          </a:solidFill>
        </p:spPr>
        <p:txBody>
          <a:bodyPr lIns="72000" tIns="72000" rIns="72000"/>
          <a:lstStyle/>
          <a:p>
            <a:pPr marL="0" indent="0">
              <a:buNone/>
            </a:pPr>
            <a:r>
              <a:rPr lang="de-DE" b="1" dirty="0" smtClean="0">
                <a:solidFill>
                  <a:schemeClr val="bg2"/>
                </a:solidFill>
              </a:rPr>
              <a:t>Haftungserklärung</a:t>
            </a:r>
            <a:endParaRPr lang="de-DE" b="1" dirty="0">
              <a:solidFill>
                <a:schemeClr val="bg2"/>
              </a:solidFill>
            </a:endParaRPr>
          </a:p>
          <a:p>
            <a:pPr marL="0" indent="0">
              <a:buNone/>
            </a:pPr>
            <a:endParaRPr lang="de-DE" sz="800" dirty="0" smtClean="0">
              <a:solidFill>
                <a:schemeClr val="bg2"/>
              </a:solidFill>
            </a:endParaRPr>
          </a:p>
          <a:p>
            <a:pPr marL="0" indent="0">
              <a:buNone/>
            </a:pPr>
            <a:r>
              <a:rPr lang="de-DE" sz="1000" dirty="0" smtClean="0">
                <a:solidFill>
                  <a:schemeClr val="bg2"/>
                </a:solidFill>
              </a:rPr>
              <a:t>Die </a:t>
            </a:r>
            <a:r>
              <a:rPr lang="de-DE" sz="1000" dirty="0">
                <a:solidFill>
                  <a:schemeClr val="bg2"/>
                </a:solidFill>
              </a:rPr>
              <a:t>Angaben in dieser Studie basieren auf öffentlichen Informationsquellen, die der Verfasser bzw. die Verfasser als zuverlässig erachtet / erachten. Weder die Hauck </a:t>
            </a:r>
            <a:r>
              <a:rPr lang="de-DE" sz="1000" dirty="0" err="1">
                <a:solidFill>
                  <a:schemeClr val="bg2"/>
                </a:solidFill>
              </a:rPr>
              <a:t>Aufhäuser</a:t>
            </a:r>
            <a:r>
              <a:rPr lang="de-DE" sz="1000" dirty="0">
                <a:solidFill>
                  <a:schemeClr val="bg2"/>
                </a:solidFill>
              </a:rPr>
              <a:t> Lampe Privatbank AG noch ihre verbundenen Unternehmen noch die </a:t>
            </a:r>
            <a:r>
              <a:rPr lang="de-DE" sz="1000" dirty="0" smtClean="0">
                <a:solidFill>
                  <a:schemeClr val="bg2"/>
                </a:solidFill>
              </a:rPr>
              <a:t>gesetzlichen </a:t>
            </a:r>
            <a:r>
              <a:rPr lang="de-DE" sz="1000" dirty="0">
                <a:solidFill>
                  <a:schemeClr val="bg2"/>
                </a:solidFill>
              </a:rPr>
              <a:t>Vertreter, Aufsichtsratsmitglieder und Mitarbeiter dieser Unternehmen übernehmen eine Gewähr für die Richtigkeit der An-gaben, deren Vollständigkeit und Genauigkeit. Alle in dieser Studie geäußerten Meinungen und Bewertungen geben allein die Einschätzung desjenigen Verfassers / derjenigen Verfasser, der / die diese Studie erstellt </a:t>
            </a:r>
            <a:r>
              <a:rPr lang="de-DE" sz="1000" dirty="0" smtClean="0">
                <a:solidFill>
                  <a:schemeClr val="bg2"/>
                </a:solidFill>
              </a:rPr>
              <a:t/>
            </a:r>
            <a:br>
              <a:rPr lang="de-DE" sz="1000" dirty="0" smtClean="0">
                <a:solidFill>
                  <a:schemeClr val="bg2"/>
                </a:solidFill>
              </a:rPr>
            </a:br>
            <a:r>
              <a:rPr lang="de-DE" sz="1000" dirty="0" smtClean="0">
                <a:solidFill>
                  <a:schemeClr val="bg2"/>
                </a:solidFill>
              </a:rPr>
              <a:t>hat </a:t>
            </a:r>
            <a:r>
              <a:rPr lang="de-DE" sz="1000" dirty="0">
                <a:solidFill>
                  <a:schemeClr val="bg2"/>
                </a:solidFill>
              </a:rPr>
              <a:t>/ haben, zum Zeitpunkt der </a:t>
            </a:r>
            <a:r>
              <a:rPr lang="de-DE" sz="1000" dirty="0" smtClean="0">
                <a:solidFill>
                  <a:schemeClr val="bg2"/>
                </a:solidFill>
              </a:rPr>
              <a:t>Veröffentlichung </a:t>
            </a:r>
            <a:r>
              <a:rPr lang="de-DE" sz="1000" dirty="0">
                <a:solidFill>
                  <a:schemeClr val="bg2"/>
                </a:solidFill>
              </a:rPr>
              <a:t>wieder, die nicht notwendigerweise den Meinungen und Bewertungen anderer Geschäftsbereiche der Hauck </a:t>
            </a:r>
            <a:r>
              <a:rPr lang="de-DE" sz="1000" dirty="0" err="1">
                <a:solidFill>
                  <a:schemeClr val="bg2"/>
                </a:solidFill>
              </a:rPr>
              <a:t>Aufhäuser</a:t>
            </a:r>
            <a:r>
              <a:rPr lang="de-DE" sz="1000" dirty="0">
                <a:solidFill>
                  <a:schemeClr val="bg2"/>
                </a:solidFill>
              </a:rPr>
              <a:t> Lampe Privatbank AG oder ihrer verbundenen Unternehmen entsprechen. Alle Meinungen und Bewertungen können jederzeit ohne vorherige Ankündigung geändert werden. Sie können auch von Einschätzungen abweichen, die in anderen von der Hauck </a:t>
            </a:r>
            <a:r>
              <a:rPr lang="de-DE" sz="1000" dirty="0" err="1">
                <a:solidFill>
                  <a:schemeClr val="bg2"/>
                </a:solidFill>
              </a:rPr>
              <a:t>Aufhäuser</a:t>
            </a:r>
            <a:r>
              <a:rPr lang="de-DE" sz="1000" dirty="0">
                <a:solidFill>
                  <a:schemeClr val="bg2"/>
                </a:solidFill>
              </a:rPr>
              <a:t> Lampe Privatbank AG veröffentlichten Dokumenten, einschließlich Research-Veröffentlichungen, vertreten werden.</a:t>
            </a:r>
          </a:p>
          <a:p>
            <a:pPr marL="0" indent="0">
              <a:buNone/>
            </a:pPr>
            <a:endParaRPr lang="de-DE" sz="1000" dirty="0">
              <a:solidFill>
                <a:schemeClr val="bg2"/>
              </a:solidFill>
            </a:endParaRPr>
          </a:p>
          <a:p>
            <a:pPr marL="0" indent="0">
              <a:buNone/>
            </a:pPr>
            <a:r>
              <a:rPr lang="de-DE" sz="1000" dirty="0">
                <a:solidFill>
                  <a:schemeClr val="bg2"/>
                </a:solidFill>
              </a:rPr>
              <a:t>Diese Studie richtet sich ausschließlich an Personen mit Geschäftssitz in der Europäischen Union sowie der Schweiz und </a:t>
            </a:r>
            <a:r>
              <a:rPr lang="de-DE" sz="1000" dirty="0" smtClean="0">
                <a:solidFill>
                  <a:schemeClr val="bg2"/>
                </a:solidFill>
              </a:rPr>
              <a:t>Liechtenstein</a:t>
            </a:r>
            <a:r>
              <a:rPr lang="de-DE" sz="1000" dirty="0">
                <a:solidFill>
                  <a:schemeClr val="bg2"/>
                </a:solidFill>
              </a:rPr>
              <a:t>, denen die Bank sie willentlich zur Verfügung gestellt hat. Die Inhalte dienen ausschließlich Informationszwecken und sind nicht als Angebot oder Aufforderung zum Kauf oder Verkauf von Finanzinstrumenten zu verstehen.</a:t>
            </a:r>
          </a:p>
          <a:p>
            <a:pPr marL="0" indent="0">
              <a:buNone/>
            </a:pPr>
            <a:endParaRPr lang="de-DE" sz="1000" dirty="0">
              <a:solidFill>
                <a:schemeClr val="bg2"/>
              </a:solidFill>
            </a:endParaRPr>
          </a:p>
          <a:p>
            <a:pPr marL="0" indent="0">
              <a:buNone/>
            </a:pPr>
            <a:r>
              <a:rPr lang="de-DE" sz="1000" dirty="0">
                <a:solidFill>
                  <a:schemeClr val="bg2"/>
                </a:solidFill>
              </a:rPr>
              <a:t>Die Erstellung und Verbreitung dieser Studie untersteht dem Recht der Bundesrepublik Deutschland. Ihre Verbreitung in anderen </a:t>
            </a:r>
            <a:r>
              <a:rPr lang="de-DE" sz="1000" dirty="0" err="1" smtClean="0">
                <a:solidFill>
                  <a:schemeClr val="bg2"/>
                </a:solidFill>
              </a:rPr>
              <a:t>Jurisdiktionen</a:t>
            </a:r>
            <a:r>
              <a:rPr lang="de-DE" sz="1000" dirty="0" smtClean="0">
                <a:solidFill>
                  <a:schemeClr val="bg2"/>
                </a:solidFill>
              </a:rPr>
              <a:t> </a:t>
            </a:r>
            <a:r>
              <a:rPr lang="de-DE" sz="1000" dirty="0">
                <a:solidFill>
                  <a:schemeClr val="bg2"/>
                </a:solidFill>
              </a:rPr>
              <a:t>kann durch dort geltende Gesetze oder sonstige rechtliche Bestimmungen beschränkt sein. Personen mit Sitz außerhalb der Bundesrepublik Deutschland, in deren Besitz diese Studie gelangt, müssen sich selbst über etwaige für sie gültige Beschränkungen unterrichten und diese befolgen. Ihnen wird empfohlen, mit den Stellen ihres Landes, die für die Überwachung von Finanzinstrumenten und von Märkten, an denen Finanzinstrumente gehandelt werden, zuständig sind, Kontakt aufzunehmen, um in Erfahrung zu bringen, ob Erwerbsbeschränkungen bezüglich der Finanzinstrumente, auf die sich diese Studie bezieht, für sie bestehen. Diese Studie darf weder vollständig noch teilweise nachgedruckt oder in ein Informationssystem übertragen oder auf irgendeine Weise gespeichert werden, und zwar weder elektronisch, mechanisch, per Fotokopie noch auf andere Weise, außer im Falle der vorherigen schriftlichen Genehmigung durch die Hauck </a:t>
            </a:r>
            <a:r>
              <a:rPr lang="de-DE" sz="1000" dirty="0" err="1">
                <a:solidFill>
                  <a:schemeClr val="bg2"/>
                </a:solidFill>
              </a:rPr>
              <a:t>Aufhäuser</a:t>
            </a:r>
            <a:r>
              <a:rPr lang="de-DE" sz="1000" dirty="0">
                <a:solidFill>
                  <a:schemeClr val="bg2"/>
                </a:solidFill>
              </a:rPr>
              <a:t> Lampe Privatbank AG</a:t>
            </a:r>
            <a:r>
              <a:rPr lang="de-DE" sz="1000" dirty="0" smtClean="0">
                <a:solidFill>
                  <a:schemeClr val="bg2"/>
                </a:solidFill>
              </a:rPr>
              <a:t>.</a:t>
            </a:r>
          </a:p>
          <a:p>
            <a:pPr marL="0" indent="0">
              <a:buNone/>
            </a:pPr>
            <a:endParaRPr lang="de-DE" sz="800" dirty="0">
              <a:solidFill>
                <a:schemeClr val="bg2"/>
              </a:solidFill>
            </a:endParaRPr>
          </a:p>
          <a:p>
            <a:pPr marL="0" indent="0">
              <a:buNone/>
            </a:pPr>
            <a:endParaRPr lang="de-DE" sz="800" dirty="0" smtClean="0">
              <a:solidFill>
                <a:schemeClr val="bg2"/>
              </a:solidFill>
            </a:endParaRPr>
          </a:p>
          <a:p>
            <a:pPr marL="0" indent="0">
              <a:buNone/>
            </a:pPr>
            <a:endParaRPr lang="de-DE" sz="800" dirty="0" smtClean="0">
              <a:solidFill>
                <a:schemeClr val="bg2"/>
              </a:solidFill>
            </a:endParaRPr>
          </a:p>
          <a:p>
            <a:pPr marL="0" indent="0">
              <a:buNone/>
            </a:pPr>
            <a:endParaRPr lang="de-DE" sz="900" dirty="0">
              <a:solidFill>
                <a:schemeClr val="bg2"/>
              </a:solidFill>
            </a:endParaRPr>
          </a:p>
        </p:txBody>
      </p:sp>
      <p:sp>
        <p:nvSpPr>
          <p:cNvPr id="8" name="Textplatzhalter 11">
            <a:extLst>
              <a:ext uri="{FF2B5EF4-FFF2-40B4-BE49-F238E27FC236}">
                <a16:creationId xmlns:a16="http://schemas.microsoft.com/office/drawing/2014/main" id="{2856E399-D057-4418-ADE9-CDAC9C05A9E6}"/>
              </a:ext>
            </a:extLst>
          </p:cNvPr>
          <p:cNvSpPr txBox="1">
            <a:spLocks/>
          </p:cNvSpPr>
          <p:nvPr/>
        </p:nvSpPr>
        <p:spPr>
          <a:xfrm>
            <a:off x="255538" y="169138"/>
            <a:ext cx="8639999" cy="203004"/>
          </a:xfrm>
          <a:prstGeom prst="rect">
            <a:avLst/>
          </a:prstGeom>
        </p:spPr>
        <p:txBody>
          <a:bodyPr vert="horz" lIns="0" tIns="0" rIns="0" bIns="0" rtlCol="0">
            <a:noAutofit/>
          </a:bodyPr>
          <a:lstStyle>
            <a:lvl1pPr marL="0" indent="0" algn="l" defTabSz="432000" rtl="0" eaLnBrk="1" latinLnBrk="0" hangingPunct="1">
              <a:lnSpc>
                <a:spcPct val="110000"/>
              </a:lnSpc>
              <a:spcBef>
                <a:spcPts val="0"/>
              </a:spcBef>
              <a:buFont typeface="Wingdings" panose="05000000000000000000" pitchFamily="2" charset="2"/>
              <a:buNone/>
              <a:defRPr sz="1300" kern="1200">
                <a:solidFill>
                  <a:schemeClr val="accent6"/>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r>
              <a:rPr lang="de-DE" dirty="0" smtClean="0"/>
              <a:t>Anhang</a:t>
            </a:r>
          </a:p>
          <a:p>
            <a:endParaRPr lang="de-DE" dirty="0"/>
          </a:p>
        </p:txBody>
      </p:sp>
    </p:spTree>
    <p:extLst>
      <p:ext uri="{BB962C8B-B14F-4D97-AF65-F5344CB8AC3E}">
        <p14:creationId xmlns:p14="http://schemas.microsoft.com/office/powerpoint/2010/main" val="958069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1D58DB86-0B68-4FEB-87E7-58988EC39345}"/>
              </a:ext>
            </a:extLst>
          </p:cNvPr>
          <p:cNvSpPr>
            <a:spLocks noGrp="1"/>
          </p:cNvSpPr>
          <p:nvPr>
            <p:ph type="body" sz="quarter" idx="14"/>
          </p:nvPr>
        </p:nvSpPr>
        <p:spPr/>
        <p:txBody>
          <a:bodyPr/>
          <a:lstStyle/>
          <a:p>
            <a:r>
              <a:rPr lang="de-DE" altLang="de-DE" dirty="0"/>
              <a:t>Währungskompass</a:t>
            </a:r>
            <a:endParaRPr lang="de-DE" dirty="0"/>
          </a:p>
        </p:txBody>
      </p:sp>
      <p:sp>
        <p:nvSpPr>
          <p:cNvPr id="12" name="Titel 11">
            <a:extLst>
              <a:ext uri="{FF2B5EF4-FFF2-40B4-BE49-F238E27FC236}">
                <a16:creationId xmlns:a16="http://schemas.microsoft.com/office/drawing/2014/main" id="{7D7A5C91-5E17-44C9-98F7-F12442B507C1}"/>
              </a:ext>
            </a:extLst>
          </p:cNvPr>
          <p:cNvSpPr>
            <a:spLocks noGrp="1"/>
          </p:cNvSpPr>
          <p:nvPr>
            <p:ph type="title"/>
          </p:nvPr>
        </p:nvSpPr>
        <p:spPr/>
        <p:txBody>
          <a:bodyPr/>
          <a:lstStyle/>
          <a:p>
            <a:r>
              <a:rPr lang="de-DE" dirty="0"/>
              <a:t>Wichtige Hinweise</a:t>
            </a:r>
          </a:p>
        </p:txBody>
      </p:sp>
      <p:sp>
        <p:nvSpPr>
          <p:cNvPr id="5" name="Datumsplatzhalter 4">
            <a:extLst>
              <a:ext uri="{FF2B5EF4-FFF2-40B4-BE49-F238E27FC236}">
                <a16:creationId xmlns:a16="http://schemas.microsoft.com/office/drawing/2014/main" id="{B1EA0739-9A95-4935-92DD-9584607E3EF0}"/>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4" name="Foliennummernplatzhalter 3">
            <a:extLst>
              <a:ext uri="{FF2B5EF4-FFF2-40B4-BE49-F238E27FC236}">
                <a16:creationId xmlns:a16="http://schemas.microsoft.com/office/drawing/2014/main" id="{7A5E4789-2293-4D73-9F43-CCE76F7769C5}"/>
              </a:ext>
            </a:extLst>
          </p:cNvPr>
          <p:cNvSpPr>
            <a:spLocks noGrp="1"/>
          </p:cNvSpPr>
          <p:nvPr>
            <p:ph type="sldNum" sz="quarter" idx="12"/>
          </p:nvPr>
        </p:nvSpPr>
        <p:spPr>
          <a:xfrm>
            <a:off x="8532813" y="6381750"/>
            <a:ext cx="359187" cy="302400"/>
          </a:xfrm>
        </p:spPr>
        <p:txBody>
          <a:bodyPr/>
          <a:lstStyle/>
          <a:p>
            <a:fld id="{48F63A3B-78C7-47BE-AE5E-E10140E04643}" type="slidenum">
              <a:rPr lang="de-DE"/>
              <a:pPr/>
              <a:t>30</a:t>
            </a:fld>
            <a:endParaRPr lang="de-DE" dirty="0"/>
          </a:p>
        </p:txBody>
      </p:sp>
      <p:sp>
        <p:nvSpPr>
          <p:cNvPr id="11" name="Inhaltsplatzhalter 12">
            <a:extLst>
              <a:ext uri="{FF2B5EF4-FFF2-40B4-BE49-F238E27FC236}">
                <a16:creationId xmlns:a16="http://schemas.microsoft.com/office/drawing/2014/main" id="{C55B7D9E-8F89-450B-8362-37723A3EF77D}"/>
              </a:ext>
            </a:extLst>
          </p:cNvPr>
          <p:cNvSpPr>
            <a:spLocks noGrp="1"/>
          </p:cNvSpPr>
          <p:nvPr>
            <p:ph idx="1"/>
          </p:nvPr>
        </p:nvSpPr>
        <p:spPr>
          <a:xfrm>
            <a:off x="260626" y="1459426"/>
            <a:ext cx="8640000" cy="4608000"/>
          </a:xfrm>
          <a:solidFill>
            <a:srgbClr val="DEE4ED"/>
          </a:solidFill>
        </p:spPr>
        <p:txBody>
          <a:bodyPr lIns="72000" tIns="72000" rIns="72000"/>
          <a:lstStyle/>
          <a:p>
            <a:pPr marL="0" indent="0">
              <a:buNone/>
            </a:pPr>
            <a:r>
              <a:rPr lang="de-DE" b="1" dirty="0">
                <a:solidFill>
                  <a:schemeClr val="bg2"/>
                </a:solidFill>
              </a:rPr>
              <a:t>ICE Benchmark Administration Limited Disclaimer</a:t>
            </a:r>
          </a:p>
          <a:p>
            <a:pPr marL="0" indent="0">
              <a:buNone/>
            </a:pPr>
            <a:endParaRPr lang="de-DE" sz="1000" dirty="0" smtClean="0">
              <a:solidFill>
                <a:schemeClr val="bg2"/>
              </a:solidFill>
            </a:endParaRPr>
          </a:p>
          <a:p>
            <a:pPr marL="0" indent="0">
              <a:buNone/>
            </a:pPr>
            <a:r>
              <a:rPr lang="de-DE" sz="1000" dirty="0" smtClean="0">
                <a:solidFill>
                  <a:schemeClr val="bg2"/>
                </a:solidFill>
              </a:rPr>
              <a:t>ICE </a:t>
            </a:r>
            <a:r>
              <a:rPr lang="de-DE" sz="1000" dirty="0">
                <a:solidFill>
                  <a:schemeClr val="bg2"/>
                </a:solidFill>
              </a:rPr>
              <a:t>Benchmark Administration Limited </a:t>
            </a:r>
            <a:r>
              <a:rPr lang="de-DE" sz="1000" dirty="0" err="1">
                <a:solidFill>
                  <a:schemeClr val="bg2"/>
                </a:solidFill>
              </a:rPr>
              <a:t>makes</a:t>
            </a:r>
            <a:r>
              <a:rPr lang="de-DE" sz="1000" dirty="0">
                <a:solidFill>
                  <a:schemeClr val="bg2"/>
                </a:solidFill>
              </a:rPr>
              <a:t> </a:t>
            </a:r>
            <a:r>
              <a:rPr lang="de-DE" sz="1000" dirty="0" err="1">
                <a:solidFill>
                  <a:schemeClr val="bg2"/>
                </a:solidFill>
              </a:rPr>
              <a:t>no</a:t>
            </a:r>
            <a:r>
              <a:rPr lang="de-DE" sz="1000" dirty="0">
                <a:solidFill>
                  <a:schemeClr val="bg2"/>
                </a:solidFill>
              </a:rPr>
              <a:t> </a:t>
            </a:r>
            <a:r>
              <a:rPr lang="de-DE" sz="1000" dirty="0" err="1">
                <a:solidFill>
                  <a:schemeClr val="bg2"/>
                </a:solidFill>
              </a:rPr>
              <a:t>warranty</a:t>
            </a:r>
            <a:r>
              <a:rPr lang="de-DE" sz="1000" dirty="0">
                <a:solidFill>
                  <a:schemeClr val="bg2"/>
                </a:solidFill>
              </a:rPr>
              <a:t>, express </a:t>
            </a:r>
            <a:r>
              <a:rPr lang="de-DE" sz="1000" dirty="0" err="1">
                <a:solidFill>
                  <a:schemeClr val="bg2"/>
                </a:solidFill>
              </a:rPr>
              <a:t>or</a:t>
            </a:r>
            <a:r>
              <a:rPr lang="de-DE" sz="1000" dirty="0">
                <a:solidFill>
                  <a:schemeClr val="bg2"/>
                </a:solidFill>
              </a:rPr>
              <a:t> </a:t>
            </a:r>
            <a:r>
              <a:rPr lang="de-DE" sz="1000" dirty="0" err="1">
                <a:solidFill>
                  <a:schemeClr val="bg2"/>
                </a:solidFill>
              </a:rPr>
              <a:t>implied</a:t>
            </a:r>
            <a:r>
              <a:rPr lang="de-DE" sz="1000" dirty="0">
                <a:solidFill>
                  <a:schemeClr val="bg2"/>
                </a:solidFill>
              </a:rPr>
              <a:t>, </a:t>
            </a:r>
            <a:r>
              <a:rPr lang="de-DE" sz="1000" dirty="0" err="1">
                <a:solidFill>
                  <a:schemeClr val="bg2"/>
                </a:solidFill>
              </a:rPr>
              <a:t>either</a:t>
            </a:r>
            <a:r>
              <a:rPr lang="de-DE" sz="1000" dirty="0">
                <a:solidFill>
                  <a:schemeClr val="bg2"/>
                </a:solidFill>
              </a:rPr>
              <a:t> </a:t>
            </a:r>
            <a:r>
              <a:rPr lang="de-DE" sz="1000" dirty="0" err="1">
                <a:solidFill>
                  <a:schemeClr val="bg2"/>
                </a:solidFill>
              </a:rPr>
              <a:t>as</a:t>
            </a:r>
            <a:r>
              <a:rPr lang="de-DE" sz="1000" dirty="0">
                <a:solidFill>
                  <a:schemeClr val="bg2"/>
                </a:solidFill>
              </a:rPr>
              <a:t> </a:t>
            </a:r>
            <a:r>
              <a:rPr lang="de-DE" sz="1000" dirty="0" err="1">
                <a:solidFill>
                  <a:schemeClr val="bg2"/>
                </a:solidFill>
              </a:rPr>
              <a:t>to</a:t>
            </a:r>
            <a:r>
              <a:rPr lang="de-DE" sz="1000" dirty="0">
                <a:solidFill>
                  <a:schemeClr val="bg2"/>
                </a:solidFill>
              </a:rPr>
              <a:t> </a:t>
            </a:r>
            <a:r>
              <a:rPr lang="de-DE" sz="1000" dirty="0" err="1">
                <a:solidFill>
                  <a:schemeClr val="bg2"/>
                </a:solidFill>
              </a:rPr>
              <a:t>results</a:t>
            </a:r>
            <a:r>
              <a:rPr lang="de-DE" sz="1000" dirty="0">
                <a:solidFill>
                  <a:schemeClr val="bg2"/>
                </a:solidFill>
              </a:rPr>
              <a:t> </a:t>
            </a:r>
            <a:r>
              <a:rPr lang="de-DE" sz="1000" dirty="0" err="1">
                <a:solidFill>
                  <a:schemeClr val="bg2"/>
                </a:solidFill>
              </a:rPr>
              <a:t>to</a:t>
            </a:r>
            <a:r>
              <a:rPr lang="de-DE" sz="1000" dirty="0">
                <a:solidFill>
                  <a:schemeClr val="bg2"/>
                </a:solidFill>
              </a:rPr>
              <a:t> </a:t>
            </a:r>
            <a:r>
              <a:rPr lang="de-DE" sz="1000" dirty="0" err="1">
                <a:solidFill>
                  <a:schemeClr val="bg2"/>
                </a:solidFill>
              </a:rPr>
              <a:t>be</a:t>
            </a:r>
            <a:r>
              <a:rPr lang="de-DE" sz="1000" dirty="0">
                <a:solidFill>
                  <a:schemeClr val="bg2"/>
                </a:solidFill>
              </a:rPr>
              <a:t> </a:t>
            </a:r>
            <a:r>
              <a:rPr lang="de-DE" sz="1000" dirty="0" err="1">
                <a:solidFill>
                  <a:schemeClr val="bg2"/>
                </a:solidFill>
              </a:rPr>
              <a:t>obtained</a:t>
            </a:r>
            <a:r>
              <a:rPr lang="de-DE" sz="1000" dirty="0">
                <a:solidFill>
                  <a:schemeClr val="bg2"/>
                </a:solidFill>
              </a:rPr>
              <a:t> </a:t>
            </a:r>
            <a:r>
              <a:rPr lang="de-DE" sz="1000" dirty="0" err="1">
                <a:solidFill>
                  <a:schemeClr val="bg2"/>
                </a:solidFill>
              </a:rPr>
              <a:t>from</a:t>
            </a:r>
            <a:r>
              <a:rPr lang="de-DE" sz="1000" dirty="0">
                <a:solidFill>
                  <a:schemeClr val="bg2"/>
                </a:solidFill>
              </a:rPr>
              <a:t> </a:t>
            </a:r>
            <a:r>
              <a:rPr lang="de-DE" sz="1000" dirty="0" err="1">
                <a:solidFill>
                  <a:schemeClr val="bg2"/>
                </a:solidFill>
              </a:rPr>
              <a:t>the</a:t>
            </a:r>
            <a:r>
              <a:rPr lang="de-DE" sz="1000" dirty="0">
                <a:solidFill>
                  <a:schemeClr val="bg2"/>
                </a:solidFill>
              </a:rPr>
              <a:t> </a:t>
            </a:r>
            <a:r>
              <a:rPr lang="de-DE" sz="1000" dirty="0" err="1">
                <a:solidFill>
                  <a:schemeClr val="bg2"/>
                </a:solidFill>
              </a:rPr>
              <a:t>use</a:t>
            </a:r>
            <a:r>
              <a:rPr lang="de-DE" sz="1000" dirty="0">
                <a:solidFill>
                  <a:schemeClr val="bg2"/>
                </a:solidFill>
              </a:rPr>
              <a:t> of ICE Libor </a:t>
            </a:r>
            <a:r>
              <a:rPr lang="de-DE" sz="1000" dirty="0" err="1">
                <a:solidFill>
                  <a:schemeClr val="bg2"/>
                </a:solidFill>
              </a:rPr>
              <a:t>and</a:t>
            </a:r>
            <a:r>
              <a:rPr lang="de-DE" sz="1000" dirty="0">
                <a:solidFill>
                  <a:schemeClr val="bg2"/>
                </a:solidFill>
              </a:rPr>
              <a:t> / </a:t>
            </a:r>
            <a:r>
              <a:rPr lang="de-DE" sz="1000" dirty="0" err="1">
                <a:solidFill>
                  <a:schemeClr val="bg2"/>
                </a:solidFill>
              </a:rPr>
              <a:t>or</a:t>
            </a:r>
            <a:r>
              <a:rPr lang="de-DE" sz="1000" dirty="0">
                <a:solidFill>
                  <a:schemeClr val="bg2"/>
                </a:solidFill>
              </a:rPr>
              <a:t> </a:t>
            </a:r>
            <a:r>
              <a:rPr lang="de-DE" sz="1000" dirty="0" err="1">
                <a:solidFill>
                  <a:schemeClr val="bg2"/>
                </a:solidFill>
              </a:rPr>
              <a:t>the</a:t>
            </a:r>
            <a:r>
              <a:rPr lang="de-DE" sz="1000" dirty="0">
                <a:solidFill>
                  <a:schemeClr val="bg2"/>
                </a:solidFill>
              </a:rPr>
              <a:t> </a:t>
            </a:r>
            <a:r>
              <a:rPr lang="de-DE" sz="1000" dirty="0" err="1">
                <a:solidFill>
                  <a:schemeClr val="bg2"/>
                </a:solidFill>
              </a:rPr>
              <a:t>figure</a:t>
            </a:r>
            <a:r>
              <a:rPr lang="de-DE" sz="1000" dirty="0">
                <a:solidFill>
                  <a:schemeClr val="bg2"/>
                </a:solidFill>
              </a:rPr>
              <a:t> at </a:t>
            </a:r>
            <a:r>
              <a:rPr lang="de-DE" sz="1000" dirty="0" err="1">
                <a:solidFill>
                  <a:schemeClr val="bg2"/>
                </a:solidFill>
              </a:rPr>
              <a:t>which</a:t>
            </a:r>
            <a:r>
              <a:rPr lang="de-DE" sz="1000" dirty="0">
                <a:solidFill>
                  <a:schemeClr val="bg2"/>
                </a:solidFill>
              </a:rPr>
              <a:t> ICE Libor </a:t>
            </a:r>
            <a:r>
              <a:rPr lang="de-DE" sz="1000" dirty="0" err="1">
                <a:solidFill>
                  <a:schemeClr val="bg2"/>
                </a:solidFill>
              </a:rPr>
              <a:t>stands</a:t>
            </a:r>
            <a:r>
              <a:rPr lang="de-DE" sz="1000" dirty="0">
                <a:solidFill>
                  <a:schemeClr val="bg2"/>
                </a:solidFill>
              </a:rPr>
              <a:t> at </a:t>
            </a:r>
            <a:r>
              <a:rPr lang="de-DE" sz="1000" dirty="0" err="1">
                <a:solidFill>
                  <a:schemeClr val="bg2"/>
                </a:solidFill>
              </a:rPr>
              <a:t>any</a:t>
            </a:r>
            <a:r>
              <a:rPr lang="de-DE" sz="1000" dirty="0">
                <a:solidFill>
                  <a:schemeClr val="bg2"/>
                </a:solidFill>
              </a:rPr>
              <a:t> </a:t>
            </a:r>
            <a:r>
              <a:rPr lang="de-DE" sz="1000" dirty="0" err="1">
                <a:solidFill>
                  <a:schemeClr val="bg2"/>
                </a:solidFill>
              </a:rPr>
              <a:t>particular</a:t>
            </a:r>
            <a:r>
              <a:rPr lang="de-DE" sz="1000" dirty="0">
                <a:solidFill>
                  <a:schemeClr val="bg2"/>
                </a:solidFill>
              </a:rPr>
              <a:t> time on </a:t>
            </a:r>
            <a:r>
              <a:rPr lang="de-DE" sz="1000" dirty="0" err="1">
                <a:solidFill>
                  <a:schemeClr val="bg2"/>
                </a:solidFill>
              </a:rPr>
              <a:t>any</a:t>
            </a:r>
            <a:r>
              <a:rPr lang="de-DE" sz="1000" dirty="0">
                <a:solidFill>
                  <a:schemeClr val="bg2"/>
                </a:solidFill>
              </a:rPr>
              <a:t> </a:t>
            </a:r>
            <a:r>
              <a:rPr lang="de-DE" sz="1000" dirty="0" err="1">
                <a:solidFill>
                  <a:schemeClr val="bg2"/>
                </a:solidFill>
              </a:rPr>
              <a:t>particular</a:t>
            </a:r>
            <a:r>
              <a:rPr lang="de-DE" sz="1000" dirty="0">
                <a:solidFill>
                  <a:schemeClr val="bg2"/>
                </a:solidFill>
              </a:rPr>
              <a:t> </a:t>
            </a:r>
            <a:r>
              <a:rPr lang="de-DE" sz="1000" dirty="0" err="1">
                <a:solidFill>
                  <a:schemeClr val="bg2"/>
                </a:solidFill>
              </a:rPr>
              <a:t>day</a:t>
            </a:r>
            <a:r>
              <a:rPr lang="de-DE" sz="1000" dirty="0">
                <a:solidFill>
                  <a:schemeClr val="bg2"/>
                </a:solidFill>
              </a:rPr>
              <a:t> </a:t>
            </a:r>
            <a:r>
              <a:rPr lang="de-DE" sz="1000" dirty="0" err="1">
                <a:solidFill>
                  <a:schemeClr val="bg2"/>
                </a:solidFill>
              </a:rPr>
              <a:t>or</a:t>
            </a:r>
            <a:r>
              <a:rPr lang="de-DE" sz="1000" dirty="0">
                <a:solidFill>
                  <a:schemeClr val="bg2"/>
                </a:solidFill>
              </a:rPr>
              <a:t> </a:t>
            </a:r>
            <a:r>
              <a:rPr lang="de-DE" sz="1000" dirty="0" err="1">
                <a:solidFill>
                  <a:schemeClr val="bg2"/>
                </a:solidFill>
              </a:rPr>
              <a:t>otherwise</a:t>
            </a:r>
            <a:r>
              <a:rPr lang="de-DE" sz="1000" dirty="0">
                <a:solidFill>
                  <a:schemeClr val="bg2"/>
                </a:solidFill>
              </a:rPr>
              <a:t>. ICE Benchmark Administration Limited </a:t>
            </a:r>
            <a:r>
              <a:rPr lang="de-DE" sz="1000" dirty="0" err="1">
                <a:solidFill>
                  <a:schemeClr val="bg2"/>
                </a:solidFill>
              </a:rPr>
              <a:t>makes</a:t>
            </a:r>
            <a:r>
              <a:rPr lang="de-DE" sz="1000" dirty="0">
                <a:solidFill>
                  <a:schemeClr val="bg2"/>
                </a:solidFill>
              </a:rPr>
              <a:t> </a:t>
            </a:r>
            <a:r>
              <a:rPr lang="de-DE" sz="1000" dirty="0" err="1">
                <a:solidFill>
                  <a:schemeClr val="bg2"/>
                </a:solidFill>
              </a:rPr>
              <a:t>no</a:t>
            </a:r>
            <a:r>
              <a:rPr lang="de-DE" sz="1000" dirty="0">
                <a:solidFill>
                  <a:schemeClr val="bg2"/>
                </a:solidFill>
              </a:rPr>
              <a:t> express </a:t>
            </a:r>
            <a:r>
              <a:rPr lang="de-DE" sz="1000" dirty="0" err="1">
                <a:solidFill>
                  <a:schemeClr val="bg2"/>
                </a:solidFill>
              </a:rPr>
              <a:t>or</a:t>
            </a:r>
            <a:r>
              <a:rPr lang="de-DE" sz="1000" dirty="0">
                <a:solidFill>
                  <a:schemeClr val="bg2"/>
                </a:solidFill>
              </a:rPr>
              <a:t> </a:t>
            </a:r>
            <a:r>
              <a:rPr lang="de-DE" sz="1000" dirty="0" err="1">
                <a:solidFill>
                  <a:schemeClr val="bg2"/>
                </a:solidFill>
              </a:rPr>
              <a:t>implied</a:t>
            </a:r>
            <a:r>
              <a:rPr lang="de-DE" sz="1000" dirty="0">
                <a:solidFill>
                  <a:schemeClr val="bg2"/>
                </a:solidFill>
              </a:rPr>
              <a:t> </a:t>
            </a:r>
            <a:r>
              <a:rPr lang="de-DE" sz="1000" dirty="0" err="1">
                <a:solidFill>
                  <a:schemeClr val="bg2"/>
                </a:solidFill>
              </a:rPr>
              <a:t>warranties</a:t>
            </a:r>
            <a:r>
              <a:rPr lang="de-DE" sz="1000" dirty="0">
                <a:solidFill>
                  <a:schemeClr val="bg2"/>
                </a:solidFill>
              </a:rPr>
              <a:t> of </a:t>
            </a:r>
            <a:r>
              <a:rPr lang="de-DE" sz="1000" dirty="0" err="1">
                <a:solidFill>
                  <a:schemeClr val="bg2"/>
                </a:solidFill>
              </a:rPr>
              <a:t>merchantability</a:t>
            </a:r>
            <a:r>
              <a:rPr lang="de-DE" sz="1000" dirty="0">
                <a:solidFill>
                  <a:schemeClr val="bg2"/>
                </a:solidFill>
              </a:rPr>
              <a:t> </a:t>
            </a:r>
            <a:r>
              <a:rPr lang="de-DE" sz="1000" dirty="0" err="1">
                <a:solidFill>
                  <a:schemeClr val="bg2"/>
                </a:solidFill>
              </a:rPr>
              <a:t>or</a:t>
            </a:r>
            <a:r>
              <a:rPr lang="de-DE" sz="1000" dirty="0">
                <a:solidFill>
                  <a:schemeClr val="bg2"/>
                </a:solidFill>
              </a:rPr>
              <a:t> </a:t>
            </a:r>
            <a:r>
              <a:rPr lang="de-DE" sz="1000" dirty="0" err="1">
                <a:solidFill>
                  <a:schemeClr val="bg2"/>
                </a:solidFill>
              </a:rPr>
              <a:t>fitness</a:t>
            </a:r>
            <a:r>
              <a:rPr lang="de-DE" sz="1000" dirty="0">
                <a:solidFill>
                  <a:schemeClr val="bg2"/>
                </a:solidFill>
              </a:rPr>
              <a:t> </a:t>
            </a:r>
            <a:r>
              <a:rPr lang="de-DE" sz="1000" dirty="0" err="1">
                <a:solidFill>
                  <a:schemeClr val="bg2"/>
                </a:solidFill>
              </a:rPr>
              <a:t>for</a:t>
            </a:r>
            <a:r>
              <a:rPr lang="de-DE" sz="1000" dirty="0">
                <a:solidFill>
                  <a:schemeClr val="bg2"/>
                </a:solidFill>
              </a:rPr>
              <a:t> a </a:t>
            </a:r>
            <a:r>
              <a:rPr lang="de-DE" sz="1000" dirty="0" err="1">
                <a:solidFill>
                  <a:schemeClr val="bg2"/>
                </a:solidFill>
              </a:rPr>
              <a:t>particular</a:t>
            </a:r>
            <a:r>
              <a:rPr lang="de-DE" sz="1000" dirty="0">
                <a:solidFill>
                  <a:schemeClr val="bg2"/>
                </a:solidFill>
              </a:rPr>
              <a:t> </a:t>
            </a:r>
            <a:r>
              <a:rPr lang="de-DE" sz="1000" dirty="0" err="1">
                <a:solidFill>
                  <a:schemeClr val="bg2"/>
                </a:solidFill>
              </a:rPr>
              <a:t>purpose</a:t>
            </a:r>
            <a:r>
              <a:rPr lang="de-DE" sz="1000" dirty="0">
                <a:solidFill>
                  <a:schemeClr val="bg2"/>
                </a:solidFill>
              </a:rPr>
              <a:t> in </a:t>
            </a:r>
            <a:r>
              <a:rPr lang="de-DE" sz="1000" dirty="0" err="1">
                <a:solidFill>
                  <a:schemeClr val="bg2"/>
                </a:solidFill>
              </a:rPr>
              <a:t>respect</a:t>
            </a:r>
            <a:r>
              <a:rPr lang="de-DE" sz="1000" dirty="0">
                <a:solidFill>
                  <a:schemeClr val="bg2"/>
                </a:solidFill>
              </a:rPr>
              <a:t> of </a:t>
            </a:r>
            <a:r>
              <a:rPr lang="de-DE" sz="1000" dirty="0" err="1">
                <a:solidFill>
                  <a:schemeClr val="bg2"/>
                </a:solidFill>
              </a:rPr>
              <a:t>any</a:t>
            </a:r>
            <a:r>
              <a:rPr lang="de-DE" sz="1000" dirty="0">
                <a:solidFill>
                  <a:schemeClr val="bg2"/>
                </a:solidFill>
              </a:rPr>
              <a:t> </a:t>
            </a:r>
            <a:r>
              <a:rPr lang="de-DE" sz="1000" dirty="0" err="1">
                <a:solidFill>
                  <a:schemeClr val="bg2"/>
                </a:solidFill>
              </a:rPr>
              <a:t>use</a:t>
            </a:r>
            <a:r>
              <a:rPr lang="de-DE" sz="1000" dirty="0">
                <a:solidFill>
                  <a:schemeClr val="bg2"/>
                </a:solidFill>
              </a:rPr>
              <a:t> of ICE Libor.</a:t>
            </a:r>
          </a:p>
          <a:p>
            <a:pPr marL="0" indent="0">
              <a:buNone/>
            </a:pPr>
            <a:endParaRPr lang="de-DE" sz="1000" dirty="0">
              <a:solidFill>
                <a:schemeClr val="bg2"/>
              </a:solidFill>
            </a:endParaRPr>
          </a:p>
          <a:p>
            <a:pPr marL="0" indent="0">
              <a:buNone/>
            </a:pPr>
            <a:r>
              <a:rPr lang="de-DE" sz="1000" dirty="0">
                <a:solidFill>
                  <a:schemeClr val="bg2"/>
                </a:solidFill>
              </a:rPr>
              <a:t>Die folgende deutsche Fassung des ICE Benchmark Administration Limited Disclaimers dient nur der Information des Lesers. Im Falle von Abweichungen zwischen der englischen und der deutschen Fassung gilt daher nur die englische Fassung:</a:t>
            </a:r>
          </a:p>
          <a:p>
            <a:pPr marL="0" indent="0">
              <a:buNone/>
            </a:pPr>
            <a:r>
              <a:rPr lang="de-DE" sz="1000" i="1" dirty="0">
                <a:solidFill>
                  <a:schemeClr val="bg2"/>
                </a:solidFill>
              </a:rPr>
              <a:t>ICE Benchmark Administration Limited übernimmt weder ausdrücklich noch konkludent eine Garantie für die durch die Nutzung von ICE Libor erzielten Ergebnisse und/oder den Wert, den ICE Libor zu einem speziellen Zeitpunkt, einem speziellen Tag oder anderweitig aufweist. ICE Benchmark Administration Limited übernimmt hinsichtlich der Nutzung von ICE Libor weder ausdrücklich noch konkludent Garantien für die Marktfähigkeit oder Eignung zu einem speziellen Zweck</a:t>
            </a:r>
            <a:r>
              <a:rPr lang="de-DE" sz="1000" i="1" dirty="0" smtClean="0">
                <a:solidFill>
                  <a:schemeClr val="bg2"/>
                </a:solidFill>
              </a:rPr>
              <a:t>.</a:t>
            </a:r>
          </a:p>
          <a:p>
            <a:pPr marL="0" indent="0">
              <a:buNone/>
            </a:pPr>
            <a:endParaRPr lang="de-DE" sz="1000" dirty="0">
              <a:solidFill>
                <a:schemeClr val="bg2"/>
              </a:solidFill>
            </a:endParaRPr>
          </a:p>
          <a:p>
            <a:pPr marL="0" indent="0">
              <a:buNone/>
            </a:pPr>
            <a:r>
              <a:rPr lang="de-DE" sz="1000" dirty="0" smtClean="0">
                <a:solidFill>
                  <a:schemeClr val="bg2"/>
                </a:solidFill>
              </a:rPr>
              <a:t>Herausgeber </a:t>
            </a:r>
            <a:r>
              <a:rPr lang="de-DE" sz="1000" dirty="0">
                <a:solidFill>
                  <a:schemeClr val="bg2"/>
                </a:solidFill>
              </a:rPr>
              <a:t>dieser Studie ist die Hauck </a:t>
            </a:r>
            <a:r>
              <a:rPr lang="de-DE" sz="1000" dirty="0" err="1">
                <a:solidFill>
                  <a:schemeClr val="bg2"/>
                </a:solidFill>
              </a:rPr>
              <a:t>Aufhäuser</a:t>
            </a:r>
            <a:r>
              <a:rPr lang="de-DE" sz="1000" dirty="0">
                <a:solidFill>
                  <a:schemeClr val="bg2"/>
                </a:solidFill>
              </a:rPr>
              <a:t> Lampe Privatbank AG, Kaiserstraße 24, 60311 Frankfurt am Main, </a:t>
            </a:r>
            <a:r>
              <a:rPr lang="de-DE" sz="1000" dirty="0" smtClean="0">
                <a:solidFill>
                  <a:schemeClr val="bg2"/>
                </a:solidFill>
              </a:rPr>
              <a:t>HRA-Nr</a:t>
            </a:r>
            <a:r>
              <a:rPr lang="de-DE" sz="1000" dirty="0">
                <a:solidFill>
                  <a:schemeClr val="bg2"/>
                </a:solidFill>
              </a:rPr>
              <a:t>. HRB 108617, Amtsgericht Frankfurt.</a:t>
            </a:r>
          </a:p>
          <a:p>
            <a:pPr marL="0" indent="0">
              <a:buNone/>
            </a:pPr>
            <a:endParaRPr lang="de-DE" sz="1000" dirty="0">
              <a:solidFill>
                <a:schemeClr val="bg2"/>
              </a:solidFill>
            </a:endParaRPr>
          </a:p>
          <a:p>
            <a:pPr marL="0" indent="0">
              <a:buNone/>
            </a:pPr>
            <a:r>
              <a:rPr lang="de-DE" sz="1000" dirty="0">
                <a:solidFill>
                  <a:schemeClr val="bg2"/>
                </a:solidFill>
              </a:rPr>
              <a:t>Verantwortlicher Redakteur und Ansprechpartner ist:</a:t>
            </a:r>
          </a:p>
          <a:p>
            <a:pPr marL="0" indent="0">
              <a:buNone/>
            </a:pPr>
            <a:endParaRPr lang="de-DE" sz="1000" dirty="0" smtClean="0">
              <a:solidFill>
                <a:schemeClr val="bg2"/>
              </a:solidFill>
            </a:endParaRPr>
          </a:p>
          <a:p>
            <a:pPr marL="0" indent="0">
              <a:buNone/>
            </a:pPr>
            <a:r>
              <a:rPr lang="de-DE" sz="1000" dirty="0" smtClean="0">
                <a:solidFill>
                  <a:schemeClr val="bg2"/>
                </a:solidFill>
              </a:rPr>
              <a:t>Dr</a:t>
            </a:r>
            <a:r>
              <a:rPr lang="de-DE" sz="1000" dirty="0">
                <a:solidFill>
                  <a:schemeClr val="bg2"/>
                </a:solidFill>
              </a:rPr>
              <a:t>. Alexander Krüger</a:t>
            </a:r>
          </a:p>
          <a:p>
            <a:pPr marL="0" indent="0">
              <a:buNone/>
            </a:pPr>
            <a:r>
              <a:rPr lang="de-DE" sz="1000" dirty="0">
                <a:solidFill>
                  <a:schemeClr val="bg2"/>
                </a:solidFill>
              </a:rPr>
              <a:t>Hauck </a:t>
            </a:r>
            <a:r>
              <a:rPr lang="de-DE" sz="1000" dirty="0" err="1">
                <a:solidFill>
                  <a:schemeClr val="bg2"/>
                </a:solidFill>
              </a:rPr>
              <a:t>Aufhäuser</a:t>
            </a:r>
            <a:r>
              <a:rPr lang="de-DE" sz="1000" dirty="0">
                <a:solidFill>
                  <a:schemeClr val="bg2"/>
                </a:solidFill>
              </a:rPr>
              <a:t> Lampe Economic Research</a:t>
            </a:r>
          </a:p>
          <a:p>
            <a:pPr marL="0" indent="0">
              <a:buNone/>
            </a:pPr>
            <a:r>
              <a:rPr lang="de-DE" sz="1000" dirty="0" err="1">
                <a:solidFill>
                  <a:schemeClr val="bg2"/>
                </a:solidFill>
              </a:rPr>
              <a:t>Schwannstraße</a:t>
            </a:r>
            <a:r>
              <a:rPr lang="de-DE" sz="1000" dirty="0">
                <a:solidFill>
                  <a:schemeClr val="bg2"/>
                </a:solidFill>
              </a:rPr>
              <a:t> 10</a:t>
            </a:r>
          </a:p>
          <a:p>
            <a:pPr marL="0" indent="0">
              <a:buNone/>
            </a:pPr>
            <a:r>
              <a:rPr lang="de-DE" sz="1000" dirty="0">
                <a:solidFill>
                  <a:schemeClr val="bg2"/>
                </a:solidFill>
              </a:rPr>
              <a:t>40476 Düsseldorf</a:t>
            </a:r>
          </a:p>
          <a:p>
            <a:pPr marL="0" indent="0">
              <a:buNone/>
            </a:pPr>
            <a:r>
              <a:rPr lang="de-DE" sz="1000" dirty="0">
                <a:solidFill>
                  <a:schemeClr val="bg2"/>
                </a:solidFill>
              </a:rPr>
              <a:t>alexander.krueger@hal-privatbank.com</a:t>
            </a:r>
          </a:p>
          <a:p>
            <a:pPr marL="0" indent="0">
              <a:buNone/>
            </a:pPr>
            <a:r>
              <a:rPr lang="de-DE" sz="1000" dirty="0">
                <a:solidFill>
                  <a:schemeClr val="bg2"/>
                </a:solidFill>
              </a:rPr>
              <a:t>Telefon +49 211 4952-187</a:t>
            </a:r>
          </a:p>
          <a:p>
            <a:pPr marL="0" indent="0">
              <a:buNone/>
            </a:pPr>
            <a:r>
              <a:rPr lang="de-DE" sz="1000" dirty="0">
                <a:solidFill>
                  <a:schemeClr val="bg2"/>
                </a:solidFill>
              </a:rPr>
              <a:t>Telefax +49 211 </a:t>
            </a:r>
            <a:r>
              <a:rPr lang="de-DE" sz="1000" dirty="0" smtClean="0">
                <a:solidFill>
                  <a:schemeClr val="bg2"/>
                </a:solidFill>
              </a:rPr>
              <a:t>4952-494										         Redaktionsschluss</a:t>
            </a:r>
            <a:r>
              <a:rPr lang="de-DE" sz="1000" dirty="0">
                <a:solidFill>
                  <a:schemeClr val="bg2"/>
                </a:solidFill>
              </a:rPr>
              <a:t>: 24. März 2022, </a:t>
            </a:r>
            <a:r>
              <a:rPr lang="de-DE" sz="1000" dirty="0" smtClean="0">
                <a:solidFill>
                  <a:schemeClr val="bg2"/>
                </a:solidFill>
              </a:rPr>
              <a:t>10:30 </a:t>
            </a:r>
            <a:r>
              <a:rPr lang="de-DE" sz="1000" dirty="0">
                <a:solidFill>
                  <a:schemeClr val="bg2"/>
                </a:solidFill>
              </a:rPr>
              <a:t>Uhr</a:t>
            </a:r>
          </a:p>
          <a:p>
            <a:endParaRPr lang="de-DE" sz="1100" dirty="0">
              <a:solidFill>
                <a:schemeClr val="bg2"/>
              </a:solidFill>
            </a:endParaRPr>
          </a:p>
        </p:txBody>
      </p:sp>
      <p:sp>
        <p:nvSpPr>
          <p:cNvPr id="8" name="Textplatzhalter 11">
            <a:extLst>
              <a:ext uri="{FF2B5EF4-FFF2-40B4-BE49-F238E27FC236}">
                <a16:creationId xmlns:a16="http://schemas.microsoft.com/office/drawing/2014/main" id="{2856E399-D057-4418-ADE9-CDAC9C05A9E6}"/>
              </a:ext>
            </a:extLst>
          </p:cNvPr>
          <p:cNvSpPr txBox="1">
            <a:spLocks/>
          </p:cNvSpPr>
          <p:nvPr/>
        </p:nvSpPr>
        <p:spPr>
          <a:xfrm>
            <a:off x="255538" y="169138"/>
            <a:ext cx="8639999" cy="203004"/>
          </a:xfrm>
          <a:prstGeom prst="rect">
            <a:avLst/>
          </a:prstGeom>
        </p:spPr>
        <p:txBody>
          <a:bodyPr vert="horz" lIns="0" tIns="0" rIns="0" bIns="0" rtlCol="0">
            <a:noAutofit/>
          </a:bodyPr>
          <a:lstStyle>
            <a:lvl1pPr marL="0" indent="0" algn="l" defTabSz="432000" rtl="0" eaLnBrk="1" latinLnBrk="0" hangingPunct="1">
              <a:lnSpc>
                <a:spcPct val="110000"/>
              </a:lnSpc>
              <a:spcBef>
                <a:spcPts val="0"/>
              </a:spcBef>
              <a:buFont typeface="Wingdings" panose="05000000000000000000" pitchFamily="2" charset="2"/>
              <a:buNone/>
              <a:defRPr sz="1300" kern="1200">
                <a:solidFill>
                  <a:schemeClr val="accent6"/>
                </a:solidFill>
                <a:latin typeface="+mn-lt"/>
                <a:ea typeface="+mn-ea"/>
                <a:cs typeface="+mn-cs"/>
              </a:defRPr>
            </a:lvl1pPr>
            <a:lvl2pPr marL="432000" indent="-216000" algn="l" defTabSz="432000" rtl="0" eaLnBrk="1" latinLnBrk="0" hangingPunct="1">
              <a:lnSpc>
                <a:spcPct val="110000"/>
              </a:lnSpc>
              <a:spcBef>
                <a:spcPts val="0"/>
              </a:spcBef>
              <a:buFont typeface="Arial" panose="020B0604020202020204" pitchFamily="34" charset="0"/>
              <a:buChar char="•"/>
              <a:defRPr sz="1200" kern="1200">
                <a:solidFill>
                  <a:schemeClr val="tx2"/>
                </a:solidFill>
                <a:latin typeface="+mn-lt"/>
                <a:ea typeface="+mn-ea"/>
                <a:cs typeface="+mn-cs"/>
              </a:defRPr>
            </a:lvl2pPr>
            <a:lvl3pPr marL="648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3pPr>
            <a:lvl4pPr marL="864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4pPr>
            <a:lvl5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5pPr>
            <a:lvl6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6pPr>
            <a:lvl7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7pPr>
            <a:lvl8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8pPr>
            <a:lvl9pPr marL="1080000" indent="-216000" algn="l" defTabSz="432000" rtl="0" eaLnBrk="1" latinLnBrk="0" hangingPunct="1">
              <a:lnSpc>
                <a:spcPct val="110000"/>
              </a:lnSpc>
              <a:spcBef>
                <a:spcPts val="0"/>
              </a:spcBef>
              <a:buFont typeface="Symbol" panose="05050102010706020507" pitchFamily="18" charset="2"/>
              <a:buChar char="-"/>
              <a:defRPr sz="1200" kern="1200">
                <a:solidFill>
                  <a:schemeClr val="tx2"/>
                </a:solidFill>
                <a:latin typeface="+mn-lt"/>
                <a:ea typeface="+mn-ea"/>
                <a:cs typeface="+mn-cs"/>
              </a:defRPr>
            </a:lvl9pPr>
          </a:lstStyle>
          <a:p>
            <a:r>
              <a:rPr lang="de-DE" dirty="0" smtClean="0"/>
              <a:t>Anhang</a:t>
            </a:r>
          </a:p>
          <a:p>
            <a:endParaRPr lang="de-DE" dirty="0"/>
          </a:p>
        </p:txBody>
      </p:sp>
    </p:spTree>
    <p:extLst>
      <p:ext uri="{BB962C8B-B14F-4D97-AF65-F5344CB8AC3E}">
        <p14:creationId xmlns:p14="http://schemas.microsoft.com/office/powerpoint/2010/main" val="1909095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smtClean="0"/>
              <a:t>Währungskompass</a:t>
            </a:r>
            <a:endParaRPr lang="de-DE" altLang="de-DE" dirty="0"/>
          </a:p>
        </p:txBody>
      </p:sp>
      <p:sp>
        <p:nvSpPr>
          <p:cNvPr id="31" name="Inhaltsplatzhalter 30">
            <a:extLst>
              <a:ext uri="{FF2B5EF4-FFF2-40B4-BE49-F238E27FC236}">
                <a16:creationId xmlns:a16="http://schemas.microsoft.com/office/drawing/2014/main" id="{1A8C1D86-2050-4C9D-9BCA-68DE12E5EE27}"/>
              </a:ext>
            </a:extLst>
          </p:cNvPr>
          <p:cNvSpPr>
            <a:spLocks noGrp="1"/>
          </p:cNvSpPr>
          <p:nvPr>
            <p:ph idx="17"/>
          </p:nvPr>
        </p:nvSpPr>
        <p:spPr>
          <a:xfrm>
            <a:off x="4609175" y="5296616"/>
            <a:ext cx="4284000" cy="910800"/>
          </a:xfrm>
          <a:solidFill>
            <a:srgbClr val="BEC9DA"/>
          </a:solidFill>
          <a:ln>
            <a:noFill/>
          </a:ln>
        </p:spPr>
        <p:txBody>
          <a:bodyPr lIns="72000" rIns="72000" anchor="ctr" anchorCtr="0"/>
          <a:lstStyle/>
          <a:p>
            <a:pPr>
              <a:spcBef>
                <a:spcPts val="1300"/>
              </a:spcBef>
            </a:pPr>
            <a:r>
              <a:rPr lang="de-DE" dirty="0" smtClean="0"/>
              <a:t>TRY ist mit großem Abstand der Jahresverlierer 2021</a:t>
            </a:r>
            <a:endParaRPr lang="de-DE" dirty="0"/>
          </a:p>
          <a:p>
            <a:pPr>
              <a:spcBef>
                <a:spcPts val="1300"/>
              </a:spcBef>
            </a:pPr>
            <a:r>
              <a:rPr lang="de-DE" dirty="0" smtClean="0"/>
              <a:t>USD und CHF punkten mit relativ guter Performance</a:t>
            </a:r>
            <a:endParaRPr lang="de-DE" dirty="0"/>
          </a:p>
        </p:txBody>
      </p:sp>
      <p:sp>
        <p:nvSpPr>
          <p:cNvPr id="30" name="Inhaltsplatzhalter 29">
            <a:extLst>
              <a:ext uri="{FF2B5EF4-FFF2-40B4-BE49-F238E27FC236}">
                <a16:creationId xmlns:a16="http://schemas.microsoft.com/office/drawing/2014/main" id="{9F582991-CC44-40ED-9D93-010E1F301F30}"/>
              </a:ext>
            </a:extLst>
          </p:cNvPr>
          <p:cNvSpPr>
            <a:spLocks noGrp="1"/>
          </p:cNvSpPr>
          <p:nvPr>
            <p:ph idx="16"/>
          </p:nvPr>
        </p:nvSpPr>
        <p:spPr>
          <a:xfrm>
            <a:off x="252000" y="5296616"/>
            <a:ext cx="4283488" cy="910800"/>
          </a:xfrm>
          <a:solidFill>
            <a:srgbClr val="BEC9DA"/>
          </a:solidFill>
          <a:ln>
            <a:noFill/>
          </a:ln>
        </p:spPr>
        <p:txBody>
          <a:bodyPr lIns="72000" rIns="72000" anchor="ctr" anchorCtr="0"/>
          <a:lstStyle/>
          <a:p>
            <a:pPr>
              <a:spcBef>
                <a:spcPts val="1300"/>
              </a:spcBef>
            </a:pPr>
            <a:r>
              <a:rPr lang="de-DE" dirty="0" smtClean="0"/>
              <a:t>Rohstoffwährungen seit Anfang 2022 im Aufwind </a:t>
            </a:r>
            <a:endParaRPr lang="de-DE" dirty="0"/>
          </a:p>
          <a:p>
            <a:pPr>
              <a:spcBef>
                <a:spcPts val="1300"/>
              </a:spcBef>
            </a:pPr>
            <a:r>
              <a:rPr lang="de-DE" dirty="0" smtClean="0"/>
              <a:t>USD als sicherer Hafen gefragt, Flucht aus RUB  </a:t>
            </a:r>
            <a:endParaRPr lang="de-DE" dirty="0"/>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50800"/>
            <a:ext cx="4284000" cy="3773816"/>
          </a:xfrm>
          <a:solidFill>
            <a:srgbClr val="DEE4ED"/>
          </a:solidFill>
        </p:spPr>
        <p:txBody>
          <a:bodyPr lIns="72000" tIns="216000" bIns="0"/>
          <a:lstStyle/>
          <a:p>
            <a:pPr marL="0" indent="0" defTabSz="449263">
              <a:spcBef>
                <a:spcPts val="1200"/>
              </a:spcBef>
              <a:buNone/>
            </a:pPr>
            <a:r>
              <a:rPr lang="de-DE" sz="1400" b="1" dirty="0" smtClean="0"/>
              <a:t>EUR: Seit Anfang 2022 breite Abschwächung, …</a:t>
            </a:r>
          </a:p>
          <a:p>
            <a:pPr marL="0" indent="0">
              <a:spcBef>
                <a:spcPts val="1200"/>
              </a:spcBef>
              <a:buNone/>
            </a:pPr>
            <a:endParaRPr lang="de-DE" sz="1100" dirty="0" smtClean="0"/>
          </a:p>
          <a:p>
            <a:pPr marL="0" indent="0">
              <a:spcBef>
                <a:spcPts val="1200"/>
              </a:spcBef>
              <a:buNone/>
            </a:pPr>
            <a:endParaRPr lang="de-DE" sz="1100" dirty="0" smtClean="0"/>
          </a:p>
          <a:p>
            <a:pPr marL="0" indent="0">
              <a:buNone/>
            </a:pPr>
            <a:endParaRPr lang="de-DE" sz="1100" dirty="0" smtClean="0"/>
          </a:p>
          <a:p>
            <a:pPr marL="0" indent="0">
              <a:spcBef>
                <a:spcPts val="1200"/>
              </a:spcBef>
              <a:buNone/>
            </a:pPr>
            <a:endParaRPr lang="de-DE" sz="1100" dirty="0" smtClean="0"/>
          </a:p>
          <a:p>
            <a:pPr marL="0" indent="0">
              <a:spcBef>
                <a:spcPts val="1200"/>
              </a:spcBef>
              <a:buNone/>
            </a:pPr>
            <a:endParaRPr lang="de-DE" sz="1100" dirty="0" smtClean="0"/>
          </a:p>
          <a:p>
            <a:pPr marL="0" indent="0">
              <a:spcBef>
                <a:spcPts val="1200"/>
              </a:spcBef>
              <a:buNone/>
            </a:pPr>
            <a:endParaRPr lang="de-DE" sz="1100" dirty="0" smtClean="0"/>
          </a:p>
          <a:p>
            <a:pPr marL="0" indent="0">
              <a:spcBef>
                <a:spcPts val="1200"/>
              </a:spcBef>
              <a:buNone/>
            </a:pPr>
            <a:endParaRPr lang="de-DE" sz="1100" dirty="0" smtClean="0"/>
          </a:p>
          <a:p>
            <a:pPr marL="0" indent="0">
              <a:spcBef>
                <a:spcPts val="1200"/>
              </a:spcBef>
              <a:buNone/>
            </a:pPr>
            <a:endParaRPr lang="de-DE" sz="1100" dirty="0" smtClean="0"/>
          </a:p>
          <a:p>
            <a:pPr marL="0" indent="0">
              <a:spcBef>
                <a:spcPts val="1200"/>
              </a:spcBef>
              <a:buNone/>
            </a:pPr>
            <a:endParaRPr lang="de-DE" altLang="de-DE" sz="1100" dirty="0" smtClean="0"/>
          </a:p>
          <a:p>
            <a:pPr marL="0" indent="0">
              <a:spcBef>
                <a:spcPts val="1500"/>
              </a:spcBef>
              <a:buNone/>
            </a:pPr>
            <a:r>
              <a:rPr lang="de-DE" altLang="de-DE" sz="800" dirty="0" smtClean="0"/>
              <a:t>Quelle: Refinitiv Datastream</a:t>
            </a:r>
            <a:endParaRPr lang="de-DE" dirty="0" smtClean="0"/>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EUR-Performance: Geld- und Geopolitik geben den Ton an </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00" b="0" i="0" u="none" strike="noStrike" kern="1200" cap="none" spc="0" normalizeH="0" baseline="0" noProof="0">
                <a:ln>
                  <a:noFill/>
                </a:ln>
                <a:noFill/>
                <a:effectLst/>
                <a:uLnTx/>
                <a:uFillTx/>
                <a:latin typeface="Arial"/>
                <a:cs typeface="Arial"/>
              </a:rPr>
              <a:t>Datum</a:t>
            </a:r>
            <a:endParaRPr kumimoji="0" lang="de-DE" sz="100" b="0" i="0" u="none" strike="noStrike" kern="1200" cap="none" spc="0" normalizeH="0" baseline="0" noProof="0" dirty="0">
              <a:ln>
                <a:noFill/>
              </a:ln>
              <a:noFill/>
              <a:effectLst/>
              <a:uLnTx/>
              <a:uFillTx/>
              <a:latin typeface="Arial"/>
              <a:cs typeface="Arial"/>
            </a:endParaRPr>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de-DE" sz="900" b="0" i="0" u="none" strike="noStrike" kern="1200" cap="none" spc="0" normalizeH="0" baseline="0" noProof="0">
                <a:ln>
                  <a:noFill/>
                </a:ln>
                <a:solidFill>
                  <a:srgbClr val="8C9496"/>
                </a:solidFill>
                <a:effectLst/>
                <a:uLnTx/>
                <a:uFillTx/>
                <a:latin typeface="Arial"/>
                <a:cs typeface="Arial"/>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900" b="0" i="0" u="none" strike="noStrike" kern="1200" cap="none" spc="0" normalizeH="0" baseline="0" noProof="0" dirty="0">
              <a:ln>
                <a:noFill/>
              </a:ln>
              <a:solidFill>
                <a:srgbClr val="8C9496"/>
              </a:solidFill>
              <a:effectLst/>
              <a:uLnTx/>
              <a:uFillTx/>
              <a:latin typeface="Arial"/>
              <a:cs typeface="Arial"/>
            </a:endParaRPr>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800"/>
            <a:ext cx="4284000" cy="3773816"/>
          </a:xfrm>
          <a:solidFill>
            <a:srgbClr val="DEE4ED"/>
          </a:solidFill>
        </p:spPr>
        <p:txBody>
          <a:bodyPr lIns="72000" tIns="216000" bIns="0"/>
          <a:lstStyle/>
          <a:p>
            <a:pPr marL="0" indent="0" defTabSz="449263">
              <a:spcBef>
                <a:spcPts val="1200"/>
              </a:spcBef>
              <a:buNone/>
            </a:pPr>
            <a:r>
              <a:rPr lang="de-DE" sz="1400" b="1" dirty="0" smtClean="0"/>
              <a:t>… ähnliches Bild im Vorjahresvergleich</a:t>
            </a:r>
          </a:p>
          <a:p>
            <a:pPr marL="0" indent="0">
              <a:spcBef>
                <a:spcPts val="1200"/>
              </a:spcBef>
              <a:buNone/>
            </a:pPr>
            <a:endParaRPr lang="de-DE" sz="1100" dirty="0" smtClean="0"/>
          </a:p>
          <a:p>
            <a:pPr marL="0" indent="0">
              <a:spcBef>
                <a:spcPts val="1200"/>
              </a:spcBef>
              <a:buNone/>
            </a:pPr>
            <a:endParaRPr lang="de-DE" sz="1100" dirty="0" smtClean="0"/>
          </a:p>
          <a:p>
            <a:pPr marL="0" indent="0">
              <a:buNone/>
            </a:pPr>
            <a:endParaRPr lang="de-DE" sz="1100" dirty="0" smtClean="0"/>
          </a:p>
          <a:p>
            <a:pPr marL="0" indent="0">
              <a:spcBef>
                <a:spcPts val="1200"/>
              </a:spcBef>
              <a:buNone/>
            </a:pPr>
            <a:endParaRPr lang="de-DE" sz="1100" dirty="0" smtClean="0"/>
          </a:p>
          <a:p>
            <a:pPr marL="0" indent="0">
              <a:spcBef>
                <a:spcPts val="1200"/>
              </a:spcBef>
              <a:buNone/>
            </a:pPr>
            <a:endParaRPr lang="de-DE" sz="1100" dirty="0" smtClean="0"/>
          </a:p>
          <a:p>
            <a:pPr marL="0" indent="0">
              <a:spcBef>
                <a:spcPts val="1200"/>
              </a:spcBef>
              <a:buNone/>
            </a:pPr>
            <a:endParaRPr lang="de-DE" sz="1100" dirty="0" smtClean="0"/>
          </a:p>
          <a:p>
            <a:pPr marL="0" indent="0">
              <a:spcBef>
                <a:spcPts val="1200"/>
              </a:spcBef>
              <a:buNone/>
            </a:pPr>
            <a:endParaRPr lang="de-DE" sz="1100" dirty="0" smtClean="0"/>
          </a:p>
          <a:p>
            <a:pPr marL="0" indent="0">
              <a:spcBef>
                <a:spcPts val="1200"/>
              </a:spcBef>
              <a:buNone/>
            </a:pPr>
            <a:endParaRPr lang="de-DE" sz="1100" dirty="0" smtClean="0"/>
          </a:p>
          <a:p>
            <a:pPr marL="0" indent="0">
              <a:spcBef>
                <a:spcPts val="1200"/>
              </a:spcBef>
              <a:buNone/>
            </a:pPr>
            <a:endParaRPr lang="de-DE" altLang="de-DE" sz="1100" dirty="0" smtClean="0"/>
          </a:p>
          <a:p>
            <a:pPr marL="0" indent="0">
              <a:spcBef>
                <a:spcPts val="1500"/>
              </a:spcBef>
              <a:buNone/>
            </a:pPr>
            <a:r>
              <a:rPr lang="de-DE" altLang="de-DE" sz="800" dirty="0" smtClean="0"/>
              <a:t>Quelle: Refinitiv Datastream </a:t>
            </a:r>
            <a:endParaRPr lang="de-DE" dirty="0" smtClean="0"/>
          </a:p>
        </p:txBody>
      </p:sp>
      <p:graphicFrame>
        <p:nvGraphicFramePr>
          <p:cNvPr id="3" name="Objekt 2"/>
          <p:cNvGraphicFramePr>
            <a:graphicFrameLocks noChangeAspect="1"/>
          </p:cNvGraphicFramePr>
          <p:nvPr>
            <p:extLst>
              <p:ext uri="{D42A27DB-BD31-4B8C-83A1-F6EECF244321}">
                <p14:modId xmlns:p14="http://schemas.microsoft.com/office/powerpoint/2010/main" val="111661459"/>
              </p:ext>
            </p:extLst>
          </p:nvPr>
        </p:nvGraphicFramePr>
        <p:xfrm>
          <a:off x="4631142" y="2120900"/>
          <a:ext cx="3627437" cy="2652713"/>
        </p:xfrm>
        <a:graphic>
          <a:graphicData uri="http://schemas.openxmlformats.org/presentationml/2006/ole">
            <mc:AlternateContent xmlns:mc="http://schemas.openxmlformats.org/markup-compatibility/2006">
              <mc:Choice xmlns:v="urn:schemas-microsoft-com:vml" Requires="v">
                <p:oleObj spid="_x0000_s38069" name="Arbeitsblatt mit Makros" r:id="rId4" imgW="4924226" imgH="3600450" progId="Excel.SheetMacroEnabled.12">
                  <p:link/>
                </p:oleObj>
              </mc:Choice>
              <mc:Fallback>
                <p:oleObj name="Arbeitsblatt mit Makros" r:id="rId4" imgW="4924226" imgH="3600450" progId="Excel.SheetMacroEnabled.12">
                  <p:link/>
                  <p:pic>
                    <p:nvPicPr>
                      <p:cNvPr id="0" name=""/>
                      <p:cNvPicPr/>
                      <p:nvPr/>
                    </p:nvPicPr>
                    <p:blipFill>
                      <a:blip r:embed="rId5"/>
                      <a:stretch>
                        <a:fillRect/>
                      </a:stretch>
                    </p:blipFill>
                    <p:spPr>
                      <a:xfrm>
                        <a:off x="4631142" y="2120900"/>
                        <a:ext cx="3627437" cy="2652713"/>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1697183367"/>
              </p:ext>
            </p:extLst>
          </p:nvPr>
        </p:nvGraphicFramePr>
        <p:xfrm>
          <a:off x="266352" y="2130425"/>
          <a:ext cx="3619500" cy="2640013"/>
        </p:xfrm>
        <a:graphic>
          <a:graphicData uri="http://schemas.openxmlformats.org/presentationml/2006/ole">
            <mc:AlternateContent xmlns:mc="http://schemas.openxmlformats.org/markup-compatibility/2006">
              <mc:Choice xmlns:v="urn:schemas-microsoft-com:vml" Requires="v">
                <p:oleObj spid="_x0000_s38070" name="Arbeitsblatt mit Makros" r:id="rId6" imgW="4924226" imgH="3590719" progId="Excel.SheetMacroEnabled.12">
                  <p:link/>
                </p:oleObj>
              </mc:Choice>
              <mc:Fallback>
                <p:oleObj name="Arbeitsblatt mit Makros" r:id="rId6" imgW="4924226" imgH="3590719" progId="Excel.SheetMacroEnabled.12">
                  <p:link/>
                  <p:pic>
                    <p:nvPicPr>
                      <p:cNvPr id="0" name=""/>
                      <p:cNvPicPr/>
                      <p:nvPr/>
                    </p:nvPicPr>
                    <p:blipFill>
                      <a:blip r:embed="rId7"/>
                      <a:stretch>
                        <a:fillRect/>
                      </a:stretch>
                    </p:blipFill>
                    <p:spPr>
                      <a:xfrm>
                        <a:off x="266352" y="2130425"/>
                        <a:ext cx="3619500" cy="2640013"/>
                      </a:xfrm>
                      <a:prstGeom prst="rect">
                        <a:avLst/>
                      </a:prstGeom>
                    </p:spPr>
                  </p:pic>
                </p:oleObj>
              </mc:Fallback>
            </mc:AlternateContent>
          </a:graphicData>
        </a:graphic>
      </p:graphicFrame>
      <p:sp>
        <p:nvSpPr>
          <p:cNvPr id="15" name="Textplatzhalter 11">
            <a:extLst>
              <a:ext uri="{FF2B5EF4-FFF2-40B4-BE49-F238E27FC236}">
                <a16:creationId xmlns:a16="http://schemas.microsoft.com/office/drawing/2014/main" id="{2856E399-D057-4418-ADE9-CDAC9C05A9E6}"/>
              </a:ext>
            </a:extLst>
          </p:cNvPr>
          <p:cNvSpPr>
            <a:spLocks noGrp="1"/>
          </p:cNvSpPr>
          <p:nvPr>
            <p:ph type="body" sz="quarter" idx="13"/>
          </p:nvPr>
        </p:nvSpPr>
        <p:spPr/>
        <p:txBody>
          <a:bodyPr/>
          <a:lstStyle/>
          <a:p>
            <a:r>
              <a:rPr lang="de-DE" dirty="0" smtClean="0"/>
              <a:t>Überblick</a:t>
            </a:r>
            <a:endParaRPr lang="de-DE" dirty="0"/>
          </a:p>
          <a:p>
            <a:endParaRPr lang="de-DE" dirty="0"/>
          </a:p>
        </p:txBody>
      </p:sp>
    </p:spTree>
    <p:extLst>
      <p:ext uri="{BB962C8B-B14F-4D97-AF65-F5344CB8AC3E}">
        <p14:creationId xmlns:p14="http://schemas.microsoft.com/office/powerpoint/2010/main" val="1076747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smtClean="0"/>
              <a:t>Währungskompass</a:t>
            </a:r>
            <a:endParaRPr lang="de-DE" altLang="de-DE" dirty="0"/>
          </a:p>
        </p:txBody>
      </p:sp>
      <p:sp>
        <p:nvSpPr>
          <p:cNvPr id="27" name="Textplatzhalter 26">
            <a:extLst>
              <a:ext uri="{FF2B5EF4-FFF2-40B4-BE49-F238E27FC236}">
                <a16:creationId xmlns:a16="http://schemas.microsoft.com/office/drawing/2014/main" id="{F53EFE03-DDDC-4750-AD4E-C3B0A5ED2EFF}"/>
              </a:ext>
            </a:extLst>
          </p:cNvPr>
          <p:cNvSpPr>
            <a:spLocks noGrp="1"/>
          </p:cNvSpPr>
          <p:nvPr>
            <p:ph type="body" sz="quarter" idx="13"/>
          </p:nvPr>
        </p:nvSpPr>
        <p:spPr/>
        <p:txBody>
          <a:bodyPr/>
          <a:lstStyle/>
          <a:p>
            <a:r>
              <a:rPr lang="de-DE" altLang="de-DE" dirty="0" smtClean="0"/>
              <a:t>Überblick</a:t>
            </a:r>
            <a:endParaRPr lang="de-DE" altLang="de-DE" dirty="0"/>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a:xfrm>
            <a:off x="245374" y="476250"/>
            <a:ext cx="8639999" cy="668857"/>
          </a:xfrm>
        </p:spPr>
        <p:txBody>
          <a:bodyPr/>
          <a:lstStyle/>
          <a:p>
            <a:r>
              <a:rPr lang="de-DE" dirty="0" smtClean="0"/>
              <a:t>Währungsprognosen</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e-DE" sz="100" b="0" i="0" u="none" strike="noStrike" kern="1200" cap="none" spc="0" normalizeH="0" baseline="0" noProof="0">
                <a:ln>
                  <a:noFill/>
                </a:ln>
                <a:noFill/>
                <a:effectLst/>
                <a:uLnTx/>
                <a:uFillTx/>
                <a:latin typeface="Arial"/>
                <a:cs typeface="Arial"/>
              </a:rPr>
              <a:t>Datum</a:t>
            </a:r>
            <a:endParaRPr kumimoji="0" lang="de-DE" sz="100" b="0" i="0" u="none" strike="noStrike" kern="1200" cap="none" spc="0" normalizeH="0" baseline="0" noProof="0" dirty="0">
              <a:ln>
                <a:noFill/>
              </a:ln>
              <a:noFill/>
              <a:effectLst/>
              <a:uLnTx/>
              <a:uFillTx/>
              <a:latin typeface="Arial"/>
              <a:cs typeface="Arial"/>
            </a:endParaRPr>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de-DE" sz="900" b="0" i="0" u="none" strike="noStrike" kern="1200" cap="none" spc="0" normalizeH="0" baseline="0" noProof="0">
                <a:ln>
                  <a:noFill/>
                </a:ln>
                <a:solidFill>
                  <a:srgbClr val="8C9496"/>
                </a:solidFill>
                <a:effectLst/>
                <a:uLnTx/>
                <a:uFillTx/>
                <a:latin typeface="Arial"/>
                <a:cs typeface="Arial"/>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de-DE" sz="900" b="0" i="0" u="none" strike="noStrike" kern="1200" cap="none" spc="0" normalizeH="0" baseline="0" noProof="0" dirty="0">
              <a:ln>
                <a:noFill/>
              </a:ln>
              <a:solidFill>
                <a:srgbClr val="8C9496"/>
              </a:solidFill>
              <a:effectLst/>
              <a:uLnTx/>
              <a:uFillTx/>
              <a:latin typeface="Arial"/>
              <a:cs typeface="Arial"/>
            </a:endParaRPr>
          </a:p>
        </p:txBody>
      </p:sp>
      <p:sp>
        <p:nvSpPr>
          <p:cNvPr id="16" name="Rectangle 11"/>
          <p:cNvSpPr>
            <a:spLocks noChangeArrowheads="1"/>
          </p:cNvSpPr>
          <p:nvPr/>
        </p:nvSpPr>
        <p:spPr bwMode="auto">
          <a:xfrm>
            <a:off x="306598" y="4843224"/>
            <a:ext cx="3040452" cy="14642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72000" rIns="0" bIns="0" anchor="ctr" anchorCtr="1"/>
          <a:lstStyle>
            <a:lvl1pPr eaLnBrk="0" hangingPunct="0">
              <a:spcBef>
                <a:spcPct val="50000"/>
              </a:spcBef>
              <a:buClr>
                <a:schemeClr val="accent1"/>
              </a:buClr>
              <a:buFont typeface="Wingdings 2" pitchFamily="18" charset="2"/>
              <a:defRPr sz="1600" b="1">
                <a:solidFill>
                  <a:schemeClr val="tx1"/>
                </a:solidFill>
                <a:latin typeface="Agfa Rotis Sans Serif" pitchFamily="2" charset="0"/>
              </a:defRPr>
            </a:lvl1pPr>
            <a:lvl2pPr marL="742950" indent="-285750" eaLnBrk="0" hangingPunct="0">
              <a:spcBef>
                <a:spcPct val="40000"/>
              </a:spcBef>
              <a:buClr>
                <a:schemeClr val="accent1"/>
              </a:buClr>
              <a:buFont typeface="Wingdings 2" pitchFamily="18" charset="2"/>
              <a:defRPr sz="1400">
                <a:solidFill>
                  <a:schemeClr val="tx1"/>
                </a:solidFill>
                <a:latin typeface="Agfa Rotis Sans Serif" pitchFamily="2" charset="0"/>
              </a:defRPr>
            </a:lvl2pPr>
            <a:lvl3pPr marL="1143000" indent="-228600" eaLnBrk="0" hangingPunct="0">
              <a:spcBef>
                <a:spcPct val="40000"/>
              </a:spcBef>
              <a:buClr>
                <a:schemeClr val="accent1"/>
              </a:buClr>
              <a:buSzPct val="100000"/>
              <a:buFont typeface="Wingdings 2" pitchFamily="18" charset="2"/>
              <a:buChar char="¡"/>
              <a:defRPr sz="1400">
                <a:solidFill>
                  <a:schemeClr val="tx1"/>
                </a:solidFill>
                <a:latin typeface="Agfa Rotis Sans Serif" pitchFamily="2" charset="0"/>
              </a:defRPr>
            </a:lvl3pPr>
            <a:lvl4pPr marL="1600200" indent="-228600" eaLnBrk="0" hangingPunct="0">
              <a:spcBef>
                <a:spcPct val="20000"/>
              </a:spcBef>
              <a:buClr>
                <a:schemeClr val="accent2"/>
              </a:buClr>
              <a:buFont typeface="Wingdings 2" pitchFamily="18" charset="2"/>
              <a:buChar char="¡"/>
              <a:defRPr sz="1400">
                <a:solidFill>
                  <a:schemeClr val="tx1"/>
                </a:solidFill>
                <a:latin typeface="Agfa Rotis Sans Serif" pitchFamily="2" charset="0"/>
              </a:defRPr>
            </a:lvl4pPr>
            <a:lvl5pPr marL="2057400" indent="-228600" eaLnBrk="0" hangingPunct="0">
              <a:spcBef>
                <a:spcPct val="20000"/>
              </a:spcBef>
              <a:defRPr sz="1400">
                <a:solidFill>
                  <a:schemeClr val="tx1"/>
                </a:solidFill>
                <a:latin typeface="Agfa Rotis Sans Serif" pitchFamily="2" charset="0"/>
              </a:defRPr>
            </a:lvl5pPr>
            <a:lvl6pPr marL="2514600" indent="-228600" eaLnBrk="0" fontAlgn="base" hangingPunct="0">
              <a:spcBef>
                <a:spcPct val="20000"/>
              </a:spcBef>
              <a:spcAft>
                <a:spcPct val="0"/>
              </a:spcAft>
              <a:defRPr sz="1400">
                <a:solidFill>
                  <a:schemeClr val="tx1"/>
                </a:solidFill>
                <a:latin typeface="Agfa Rotis Sans Serif" pitchFamily="2" charset="0"/>
              </a:defRPr>
            </a:lvl6pPr>
            <a:lvl7pPr marL="2971800" indent="-228600" eaLnBrk="0" fontAlgn="base" hangingPunct="0">
              <a:spcBef>
                <a:spcPct val="20000"/>
              </a:spcBef>
              <a:spcAft>
                <a:spcPct val="0"/>
              </a:spcAft>
              <a:defRPr sz="1400">
                <a:solidFill>
                  <a:schemeClr val="tx1"/>
                </a:solidFill>
                <a:latin typeface="Agfa Rotis Sans Serif" pitchFamily="2" charset="0"/>
              </a:defRPr>
            </a:lvl7pPr>
            <a:lvl8pPr marL="3429000" indent="-228600" eaLnBrk="0" fontAlgn="base" hangingPunct="0">
              <a:spcBef>
                <a:spcPct val="20000"/>
              </a:spcBef>
              <a:spcAft>
                <a:spcPct val="0"/>
              </a:spcAft>
              <a:defRPr sz="1400">
                <a:solidFill>
                  <a:schemeClr val="tx1"/>
                </a:solidFill>
                <a:latin typeface="Agfa Rotis Sans Serif" pitchFamily="2" charset="0"/>
              </a:defRPr>
            </a:lvl8pPr>
            <a:lvl9pPr marL="3886200" indent="-228600" eaLnBrk="0" fontAlgn="base" hangingPunct="0">
              <a:spcBef>
                <a:spcPct val="20000"/>
              </a:spcBef>
              <a:spcAft>
                <a:spcPct val="0"/>
              </a:spcAft>
              <a:defRPr sz="1400">
                <a:solidFill>
                  <a:schemeClr val="tx1"/>
                </a:solidFill>
                <a:latin typeface="Agfa Rotis Sans Serif" pitchFamily="2" charset="0"/>
              </a:defRPr>
            </a:lvl9pPr>
          </a:lstStyle>
          <a:p>
            <a:pPr eaLnBrk="1" hangingPunct="1">
              <a:spcBef>
                <a:spcPct val="0"/>
              </a:spcBef>
              <a:buClrTx/>
              <a:buFontTx/>
              <a:buNone/>
            </a:pPr>
            <a:r>
              <a:rPr lang="de-DE" altLang="de-DE" sz="800" b="0" dirty="0">
                <a:solidFill>
                  <a:schemeClr val="tx2"/>
                </a:solidFill>
                <a:latin typeface="+mn-lt"/>
              </a:rPr>
              <a:t>Quelle: Refinitiv Datastream. </a:t>
            </a:r>
            <a:r>
              <a:rPr lang="de-DE" altLang="de-DE" sz="800" b="0" dirty="0" smtClean="0">
                <a:solidFill>
                  <a:schemeClr val="tx2"/>
                </a:solidFill>
                <a:latin typeface="+mn-lt"/>
              </a:rPr>
              <a:t>Prognosen: Hauck </a:t>
            </a:r>
            <a:r>
              <a:rPr lang="de-DE" altLang="de-DE" sz="800" b="0" dirty="0" err="1" smtClean="0">
                <a:solidFill>
                  <a:schemeClr val="tx2"/>
                </a:solidFill>
                <a:latin typeface="+mn-lt"/>
              </a:rPr>
              <a:t>Aufhäuser</a:t>
            </a:r>
            <a:r>
              <a:rPr lang="de-DE" altLang="de-DE" sz="800" b="0" dirty="0" smtClean="0">
                <a:solidFill>
                  <a:schemeClr val="tx2"/>
                </a:solidFill>
                <a:latin typeface="+mn-lt"/>
              </a:rPr>
              <a:t> Lampe</a:t>
            </a:r>
            <a:endParaRPr lang="de-DE" altLang="de-DE" sz="800" b="0" dirty="0">
              <a:solidFill>
                <a:schemeClr val="tx2"/>
              </a:solidFill>
              <a:latin typeface="+mn-lt"/>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1226635032"/>
              </p:ext>
            </p:extLst>
          </p:nvPr>
        </p:nvGraphicFramePr>
        <p:xfrm>
          <a:off x="245372" y="1449386"/>
          <a:ext cx="8658000" cy="3341447"/>
        </p:xfrm>
        <a:graphic>
          <a:graphicData uri="http://schemas.openxmlformats.org/presentationml/2006/ole">
            <mc:AlternateContent xmlns:mc="http://schemas.openxmlformats.org/markup-compatibility/2006">
              <mc:Choice xmlns:v="urn:schemas-microsoft-com:vml" Requires="v">
                <p:oleObj spid="_x0000_s12497" name="Arbeitsblatt mit Makros" r:id="rId4" imgW="12810970" imgH="4943321" progId="Excel.SheetMacroEnabled.12">
                  <p:link/>
                </p:oleObj>
              </mc:Choice>
              <mc:Fallback>
                <p:oleObj name="Arbeitsblatt mit Makros" r:id="rId4" imgW="12810970" imgH="4943321" progId="Excel.SheetMacroEnabled.12">
                  <p:link/>
                  <p:pic>
                    <p:nvPicPr>
                      <p:cNvPr id="0" name=""/>
                      <p:cNvPicPr/>
                      <p:nvPr/>
                    </p:nvPicPr>
                    <p:blipFill>
                      <a:blip r:embed="rId5"/>
                      <a:stretch>
                        <a:fillRect/>
                      </a:stretch>
                    </p:blipFill>
                    <p:spPr>
                      <a:xfrm>
                        <a:off x="245372" y="1449386"/>
                        <a:ext cx="8658000" cy="3341447"/>
                      </a:xfrm>
                      <a:prstGeom prst="rect">
                        <a:avLst/>
                      </a:prstGeom>
                    </p:spPr>
                  </p:pic>
                </p:oleObj>
              </mc:Fallback>
            </mc:AlternateContent>
          </a:graphicData>
        </a:graphic>
      </p:graphicFrame>
    </p:spTree>
    <p:extLst>
      <p:ext uri="{BB962C8B-B14F-4D97-AF65-F5344CB8AC3E}">
        <p14:creationId xmlns:p14="http://schemas.microsoft.com/office/powerpoint/2010/main" val="4119195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nhaltsplatzhalter 30">
            <a:extLst>
              <a:ext uri="{FF2B5EF4-FFF2-40B4-BE49-F238E27FC236}">
                <a16:creationId xmlns:a16="http://schemas.microsoft.com/office/drawing/2014/main" id="{1A8C1D86-2050-4C9D-9BCA-68DE12E5EE27}"/>
              </a:ext>
            </a:extLst>
          </p:cNvPr>
          <p:cNvSpPr>
            <a:spLocks noGrp="1"/>
          </p:cNvSpPr>
          <p:nvPr>
            <p:ph idx="17"/>
          </p:nvPr>
        </p:nvSpPr>
        <p:spPr>
          <a:xfrm>
            <a:off x="4609175" y="4731085"/>
            <a:ext cx="4284000" cy="1479600"/>
          </a:xfrm>
          <a:solidFill>
            <a:srgbClr val="BEC9DA"/>
          </a:solidFill>
          <a:ln>
            <a:noFill/>
          </a:ln>
        </p:spPr>
        <p:txBody>
          <a:bodyPr lIns="72000" rIns="72000" anchor="ctr" anchorCtr="0"/>
          <a:lstStyle/>
          <a:p>
            <a:pPr>
              <a:spcBef>
                <a:spcPts val="1300"/>
              </a:spcBef>
            </a:pPr>
            <a:r>
              <a:rPr lang="de-DE" sz="1100" dirty="0" smtClean="0"/>
              <a:t>Die Inflationsrate wird demnächst wohl noch 7,0 </a:t>
            </a:r>
            <a:r>
              <a:rPr lang="de-DE" sz="1100" dirty="0"/>
              <a:t>% </a:t>
            </a:r>
            <a:r>
              <a:rPr lang="de-DE" sz="1100" dirty="0" smtClean="0"/>
              <a:t>erreichen und erst 2023 in mäßig hohe Gefilde zurückfallen </a:t>
            </a:r>
            <a:endParaRPr lang="de-DE" sz="1100" dirty="0"/>
          </a:p>
          <a:p>
            <a:pPr>
              <a:spcBef>
                <a:spcPts val="600"/>
              </a:spcBef>
            </a:pPr>
            <a:r>
              <a:rPr lang="de-DE" sz="1100" dirty="0" smtClean="0"/>
              <a:t>Eine echte Inflationsbekämpfung durch die EZB erwarten wir nicht, da dies die Tragfähigkeit der Staatsschulden gefährdete</a:t>
            </a:r>
            <a:endParaRPr lang="de-DE" sz="1100" dirty="0"/>
          </a:p>
          <a:p>
            <a:pPr>
              <a:spcBef>
                <a:spcPts val="600"/>
              </a:spcBef>
            </a:pPr>
            <a:r>
              <a:rPr lang="de-DE" sz="1100" dirty="0" smtClean="0"/>
              <a:t>Die Wiederwahl </a:t>
            </a:r>
            <a:r>
              <a:rPr lang="de-DE" sz="1100" dirty="0" err="1" smtClean="0"/>
              <a:t>Macrons</a:t>
            </a:r>
            <a:r>
              <a:rPr lang="de-DE" sz="1100" dirty="0" smtClean="0"/>
              <a:t> im April ist für uns ein </a:t>
            </a:r>
            <a:r>
              <a:rPr lang="de-DE" sz="1100" dirty="0" err="1" smtClean="0"/>
              <a:t>Done</a:t>
            </a:r>
            <a:r>
              <a:rPr lang="de-DE" sz="1100" dirty="0" smtClean="0"/>
              <a:t>-Deal. Politische EWU-Unsicherheiten befürchten wir deshalb nicht</a:t>
            </a:r>
            <a:endParaRPr lang="de-DE" sz="1100" dirty="0"/>
          </a:p>
        </p:txBody>
      </p:sp>
      <p:sp>
        <p:nvSpPr>
          <p:cNvPr id="30" name="Inhaltsplatzhalter 29">
            <a:extLst>
              <a:ext uri="{FF2B5EF4-FFF2-40B4-BE49-F238E27FC236}">
                <a16:creationId xmlns:a16="http://schemas.microsoft.com/office/drawing/2014/main" id="{9F582991-CC44-40ED-9D93-010E1F301F30}"/>
              </a:ext>
            </a:extLst>
          </p:cNvPr>
          <p:cNvSpPr>
            <a:spLocks noGrp="1"/>
          </p:cNvSpPr>
          <p:nvPr>
            <p:ph idx="16"/>
          </p:nvPr>
        </p:nvSpPr>
        <p:spPr>
          <a:xfrm>
            <a:off x="252000" y="4731085"/>
            <a:ext cx="4283488" cy="1479600"/>
          </a:xfrm>
          <a:solidFill>
            <a:srgbClr val="BEC9DA"/>
          </a:solidFill>
          <a:ln>
            <a:noFill/>
          </a:ln>
        </p:spPr>
        <p:txBody>
          <a:bodyPr lIns="72000" rIns="72000" anchor="ctr" anchorCtr="0"/>
          <a:lstStyle/>
          <a:p>
            <a:pPr>
              <a:spcBef>
                <a:spcPts val="1300"/>
              </a:spcBef>
            </a:pPr>
            <a:r>
              <a:rPr lang="de-DE" sz="1100" dirty="0" smtClean="0"/>
              <a:t>Durch den Ukraine-Krieg verschiebt sich die Erholung der </a:t>
            </a:r>
            <a:r>
              <a:rPr lang="de-DE" sz="1100" dirty="0" err="1" smtClean="0"/>
              <a:t>coronagebeutelten</a:t>
            </a:r>
            <a:r>
              <a:rPr lang="de-DE" sz="1100" dirty="0" smtClean="0"/>
              <a:t> EWU-Wirtschaft erneut</a:t>
            </a:r>
            <a:endParaRPr lang="de-DE" sz="1100" dirty="0"/>
          </a:p>
          <a:p>
            <a:pPr>
              <a:spcBef>
                <a:spcPts val="600"/>
              </a:spcBef>
            </a:pPr>
            <a:r>
              <a:rPr lang="de-DE" sz="1100" dirty="0" smtClean="0"/>
              <a:t>Die global gestörte Lieferlogistik lastet auf der Produktion </a:t>
            </a:r>
            <a:br>
              <a:rPr lang="de-DE" sz="1100" dirty="0" smtClean="0"/>
            </a:br>
            <a:r>
              <a:rPr lang="de-DE" sz="1100" dirty="0" smtClean="0"/>
              <a:t>und der rasante Preisanstieg auf dem Konsum </a:t>
            </a:r>
          </a:p>
          <a:p>
            <a:pPr>
              <a:spcBef>
                <a:spcPts val="600"/>
              </a:spcBef>
            </a:pPr>
            <a:r>
              <a:rPr lang="de-DE" sz="1100" dirty="0" smtClean="0"/>
              <a:t>Unsere BIP-Prognose von 3,6 % für 2022 ist „das höchste </a:t>
            </a:r>
            <a:br>
              <a:rPr lang="de-DE" sz="1100" dirty="0" smtClean="0"/>
            </a:br>
            <a:r>
              <a:rPr lang="de-DE" sz="1100" dirty="0" smtClean="0"/>
              <a:t>der Gefühle“, die Hälfte resultiert aus der Ausgangsbasis</a:t>
            </a:r>
            <a:endParaRPr lang="de-DE" sz="1100" dirty="0"/>
          </a:p>
        </p:txBody>
      </p:sp>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50798"/>
            <a:ext cx="4284000" cy="3213353"/>
          </a:xfrm>
          <a:solidFill>
            <a:srgbClr val="DEE4ED"/>
          </a:solidFill>
        </p:spPr>
        <p:txBody>
          <a:bodyPr lIns="72000" tIns="216000" bIns="0"/>
          <a:lstStyle/>
          <a:p>
            <a:pPr marL="0" indent="0" defTabSz="449263">
              <a:spcBef>
                <a:spcPts val="1200"/>
              </a:spcBef>
              <a:buNone/>
            </a:pPr>
            <a:r>
              <a:rPr lang="de-DE" sz="1400" b="1" dirty="0" smtClean="0"/>
              <a:t>EWU: Erholung nicht in Stein gemeißelt</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smtClean="0"/>
              <a:t>Quelle: Refinitiv Datastream</a:t>
            </a:r>
            <a:r>
              <a:rPr lang="de-DE" altLang="de-DE" sz="800" dirty="0"/>
              <a:t>. Prognose Jan−Dez 2022: Hauck </a:t>
            </a:r>
            <a:r>
              <a:rPr lang="de-DE" altLang="de-DE" sz="800" dirty="0" smtClean="0"/>
              <a:t>Aufhäuser Lampe</a:t>
            </a: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EUR: EZB schwacher Unterstützer</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5</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3213353"/>
          </a:xfrm>
          <a:solidFill>
            <a:srgbClr val="DEE4ED"/>
          </a:solidFill>
        </p:spPr>
        <p:txBody>
          <a:bodyPr lIns="72000" tIns="216000" bIns="0"/>
          <a:lstStyle/>
          <a:p>
            <a:pPr marL="0" indent="0" defTabSz="449263">
              <a:spcBef>
                <a:spcPts val="1200"/>
              </a:spcBef>
              <a:buNone/>
            </a:pPr>
            <a:r>
              <a:rPr lang="de-DE" sz="1400" b="1" dirty="0" smtClean="0"/>
              <a:t>EWU: Inflationsdrama bleibt 2022 erhalten</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a:t>Quelle: Refinitiv </a:t>
            </a:r>
            <a:r>
              <a:rPr lang="de-DE" altLang="de-DE" sz="800" dirty="0" err="1" smtClean="0"/>
              <a:t>Datastream</a:t>
            </a:r>
            <a:r>
              <a:rPr lang="de-DE" dirty="0" smtClean="0"/>
              <a:t> </a:t>
            </a:r>
          </a:p>
        </p:txBody>
      </p:sp>
      <p:pic>
        <p:nvPicPr>
          <p:cNvPr id="16"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228" y="169878"/>
            <a:ext cx="673200" cy="396000"/>
          </a:xfrm>
          <a:prstGeom prst="rect">
            <a:avLst/>
          </a:prstGeom>
          <a:ln>
            <a:solidFill>
              <a:schemeClr val="tx1"/>
            </a:solidFill>
          </a:ln>
          <a:effectLst/>
          <a:extLst>
            <a:ext uri="{909E8E84-426E-40DD-AFC4-6F175D3DCCD1}">
              <a14:hiddenFill xmlns:a14="http://schemas.microsoft.com/office/drawing/2010/main">
                <a:solidFill>
                  <a:schemeClr val="accent1"/>
                </a:solidFill>
              </a14:hiddenFill>
            </a:ext>
          </a:extLst>
        </p:spPr>
      </p:pic>
      <p:graphicFrame>
        <p:nvGraphicFramePr>
          <p:cNvPr id="12" name="Objekt 11"/>
          <p:cNvGraphicFramePr>
            <a:graphicFrameLocks noChangeAspect="1"/>
          </p:cNvGraphicFramePr>
          <p:nvPr>
            <p:extLst>
              <p:ext uri="{D42A27DB-BD31-4B8C-83A1-F6EECF244321}">
                <p14:modId xmlns:p14="http://schemas.microsoft.com/office/powerpoint/2010/main" val="3942620041"/>
              </p:ext>
            </p:extLst>
          </p:nvPr>
        </p:nvGraphicFramePr>
        <p:xfrm>
          <a:off x="4663176" y="2274962"/>
          <a:ext cx="3947316" cy="1882800"/>
        </p:xfrm>
        <a:graphic>
          <a:graphicData uri="http://schemas.openxmlformats.org/presentationml/2006/ole">
            <mc:AlternateContent xmlns:mc="http://schemas.openxmlformats.org/markup-compatibility/2006">
              <mc:Choice xmlns:v="urn:schemas-microsoft-com:vml" Requires="v">
                <p:oleObj spid="_x0000_s20816" name="Arbeitsblatt mit Makros" r:id="rId5" imgW="4105257" imgH="2047669" progId="Excel.SheetMacroEnabled.12">
                  <p:link/>
                </p:oleObj>
              </mc:Choice>
              <mc:Fallback>
                <p:oleObj name="Arbeitsblatt mit Makros" r:id="rId5" imgW="4105257" imgH="2047669" progId="Excel.SheetMacroEnabled.12">
                  <p:link/>
                  <p:pic>
                    <p:nvPicPr>
                      <p:cNvPr id="2" name="Objekt 1"/>
                      <p:cNvPicPr/>
                      <p:nvPr/>
                    </p:nvPicPr>
                    <p:blipFill>
                      <a:blip r:embed="rId6"/>
                      <a:stretch>
                        <a:fillRect/>
                      </a:stretch>
                    </p:blipFill>
                    <p:spPr>
                      <a:xfrm>
                        <a:off x="4663176" y="2274962"/>
                        <a:ext cx="3947316" cy="1882800"/>
                      </a:xfrm>
                      <a:prstGeom prst="rect">
                        <a:avLst/>
                      </a:prstGeom>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1447203483"/>
              </p:ext>
            </p:extLst>
          </p:nvPr>
        </p:nvGraphicFramePr>
        <p:xfrm>
          <a:off x="298452" y="2274063"/>
          <a:ext cx="3896052" cy="1890000"/>
        </p:xfrm>
        <a:graphic>
          <a:graphicData uri="http://schemas.openxmlformats.org/presentationml/2006/ole">
            <mc:AlternateContent xmlns:mc="http://schemas.openxmlformats.org/markup-compatibility/2006">
              <mc:Choice xmlns:v="urn:schemas-microsoft-com:vml" Requires="v">
                <p:oleObj spid="_x0000_s20817" name="Arbeitsblatt mit Makros" r:id="rId7" imgW="4114626" imgH="2057400" progId="Excel.SheetMacroEnabled.12">
                  <p:link/>
                </p:oleObj>
              </mc:Choice>
              <mc:Fallback>
                <p:oleObj name="Arbeitsblatt mit Makros" r:id="rId7" imgW="4114626" imgH="2057400" progId="Excel.SheetMacroEnabled.12">
                  <p:link/>
                  <p:pic>
                    <p:nvPicPr>
                      <p:cNvPr id="3" name="Objekt 2"/>
                      <p:cNvPicPr/>
                      <p:nvPr/>
                    </p:nvPicPr>
                    <p:blipFill>
                      <a:blip r:embed="rId8"/>
                      <a:stretch>
                        <a:fillRect/>
                      </a:stretch>
                    </p:blipFill>
                    <p:spPr>
                      <a:xfrm>
                        <a:off x="298452" y="2274063"/>
                        <a:ext cx="3896052" cy="1890000"/>
                      </a:xfrm>
                      <a:prstGeom prst="rect">
                        <a:avLst/>
                      </a:prstGeom>
                    </p:spPr>
                  </p:pic>
                </p:oleObj>
              </mc:Fallback>
            </mc:AlternateContent>
          </a:graphicData>
        </a:graphic>
      </p:graphicFrame>
    </p:spTree>
    <p:extLst>
      <p:ext uri="{BB962C8B-B14F-4D97-AF65-F5344CB8AC3E}">
        <p14:creationId xmlns:p14="http://schemas.microsoft.com/office/powerpoint/2010/main" val="1471772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nhaltsplatzhalter 30">
            <a:extLst>
              <a:ext uri="{FF2B5EF4-FFF2-40B4-BE49-F238E27FC236}">
                <a16:creationId xmlns:a16="http://schemas.microsoft.com/office/drawing/2014/main" id="{1A8C1D86-2050-4C9D-9BCA-68DE12E5EE27}"/>
              </a:ext>
            </a:extLst>
          </p:cNvPr>
          <p:cNvSpPr>
            <a:spLocks noGrp="1"/>
          </p:cNvSpPr>
          <p:nvPr>
            <p:ph idx="17"/>
          </p:nvPr>
        </p:nvSpPr>
        <p:spPr>
          <a:xfrm>
            <a:off x="4609175" y="4731085"/>
            <a:ext cx="4284000" cy="1479600"/>
          </a:xfrm>
          <a:solidFill>
            <a:srgbClr val="BEC9DA"/>
          </a:solidFill>
          <a:ln>
            <a:noFill/>
          </a:ln>
        </p:spPr>
        <p:txBody>
          <a:bodyPr lIns="72000" rIns="72000" anchor="ctr" anchorCtr="0"/>
          <a:lstStyle/>
          <a:p>
            <a:pPr>
              <a:spcBef>
                <a:spcPts val="1300"/>
              </a:spcBef>
            </a:pPr>
            <a:r>
              <a:rPr lang="de-DE" sz="1100" dirty="0" smtClean="0"/>
              <a:t>Der Aufwärtstrend der Inflationsrate hat bis zuletzt angehalten, in Kürze dürfte die Jahresrate sogar 8,0 % erreichen</a:t>
            </a:r>
            <a:endParaRPr lang="de-DE" sz="1100" dirty="0"/>
          </a:p>
          <a:p>
            <a:pPr>
              <a:spcBef>
                <a:spcPts val="600"/>
              </a:spcBef>
            </a:pPr>
            <a:r>
              <a:rPr lang="de-DE" sz="1100" dirty="0" smtClean="0"/>
              <a:t>Zum mittlerweile breit angelegten Preisauftrieb trägt vor allem der vom engen Arbeitsmarkt ausgehende Lohndruck bei</a:t>
            </a:r>
            <a:endParaRPr lang="de-DE" sz="1100" dirty="0"/>
          </a:p>
          <a:p>
            <a:pPr>
              <a:spcBef>
                <a:spcPts val="600"/>
              </a:spcBef>
            </a:pPr>
            <a:r>
              <a:rPr lang="de-DE" sz="1100" dirty="0" smtClean="0"/>
              <a:t>Unsere Prognose einer 2023 stärker fallenden Inflationsrate wird sich nur dann erfüllen, wenn Energiepreise spürbar sinken</a:t>
            </a:r>
            <a:endParaRPr lang="de-DE" sz="1100" dirty="0"/>
          </a:p>
        </p:txBody>
      </p:sp>
      <p:sp>
        <p:nvSpPr>
          <p:cNvPr id="30" name="Inhaltsplatzhalter 29">
            <a:extLst>
              <a:ext uri="{FF2B5EF4-FFF2-40B4-BE49-F238E27FC236}">
                <a16:creationId xmlns:a16="http://schemas.microsoft.com/office/drawing/2014/main" id="{9F582991-CC44-40ED-9D93-010E1F301F30}"/>
              </a:ext>
            </a:extLst>
          </p:cNvPr>
          <p:cNvSpPr>
            <a:spLocks noGrp="1"/>
          </p:cNvSpPr>
          <p:nvPr>
            <p:ph idx="16"/>
          </p:nvPr>
        </p:nvSpPr>
        <p:spPr>
          <a:xfrm>
            <a:off x="252000" y="4731085"/>
            <a:ext cx="4283488" cy="1479600"/>
          </a:xfrm>
          <a:solidFill>
            <a:srgbClr val="BEC9DA"/>
          </a:solidFill>
          <a:ln>
            <a:noFill/>
          </a:ln>
        </p:spPr>
        <p:txBody>
          <a:bodyPr lIns="72000" rIns="72000" anchor="ctr" anchorCtr="0"/>
          <a:lstStyle/>
          <a:p>
            <a:pPr>
              <a:spcBef>
                <a:spcPts val="1300"/>
              </a:spcBef>
            </a:pPr>
            <a:r>
              <a:rPr lang="de-DE" sz="1100" dirty="0" smtClean="0"/>
              <a:t>Trotz guter Konjunkturdaten für Januar wird die Wachstums-dynamik im ersten Quartal 2022 wohl deutlich abnehmen</a:t>
            </a:r>
            <a:endParaRPr lang="de-DE" sz="1100" dirty="0"/>
          </a:p>
          <a:p>
            <a:pPr>
              <a:spcBef>
                <a:spcPts val="600"/>
              </a:spcBef>
            </a:pPr>
            <a:r>
              <a:rPr lang="de-DE" sz="1100" dirty="0" smtClean="0"/>
              <a:t>Als Beinbruch werteten wir dies wegen des Ukraine-Kriegs </a:t>
            </a:r>
            <a:br>
              <a:rPr lang="de-DE" sz="1100" dirty="0" smtClean="0"/>
            </a:br>
            <a:r>
              <a:rPr lang="de-DE" sz="1100" dirty="0" smtClean="0"/>
              <a:t>und der fortgeschrittenen Erholung vom Corona-Einbruch nicht</a:t>
            </a:r>
          </a:p>
          <a:p>
            <a:pPr>
              <a:spcBef>
                <a:spcPts val="600"/>
              </a:spcBef>
            </a:pPr>
            <a:r>
              <a:rPr lang="de-DE" sz="1100" dirty="0" smtClean="0"/>
              <a:t>Auch ganzjährig dürfte das 2022er-Wachstumstempo mäßiger sein als 2021. Vor allem die Inflation und die Fed bremsen</a:t>
            </a:r>
            <a:endParaRPr lang="de-DE" sz="1100" dirty="0"/>
          </a:p>
        </p:txBody>
      </p:sp>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50798"/>
            <a:ext cx="4284000" cy="3213353"/>
          </a:xfrm>
          <a:solidFill>
            <a:srgbClr val="DEE4ED"/>
          </a:solidFill>
        </p:spPr>
        <p:txBody>
          <a:bodyPr lIns="72000" tIns="216000" bIns="0"/>
          <a:lstStyle/>
          <a:p>
            <a:pPr marL="0" indent="0" defTabSz="449263">
              <a:spcBef>
                <a:spcPts val="1200"/>
              </a:spcBef>
              <a:buNone/>
            </a:pPr>
            <a:r>
              <a:rPr lang="de-DE" sz="1400" b="1" dirty="0" smtClean="0"/>
              <a:t>USA: Wirtschaftswachstum hält an</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smtClean="0"/>
              <a:t>Quelle: Refinitiv </a:t>
            </a:r>
            <a:r>
              <a:rPr lang="de-DE" altLang="de-DE" sz="800" dirty="0"/>
              <a:t>Datastream. Prognose Jan−Dez 2022: Hauck </a:t>
            </a:r>
            <a:r>
              <a:rPr lang="de-DE" altLang="de-DE" sz="800" dirty="0" smtClean="0"/>
              <a:t>Aufhäuser Lampe</a:t>
            </a: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USD: Fundamental gut unterstützt</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6</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3213353"/>
          </a:xfrm>
          <a:solidFill>
            <a:srgbClr val="DEE4ED"/>
          </a:solidFill>
        </p:spPr>
        <p:txBody>
          <a:bodyPr lIns="72000" tIns="216000" bIns="0"/>
          <a:lstStyle/>
          <a:p>
            <a:pPr marL="0" indent="0" defTabSz="449263">
              <a:spcBef>
                <a:spcPts val="1200"/>
              </a:spcBef>
              <a:buNone/>
            </a:pPr>
            <a:r>
              <a:rPr lang="de-DE" sz="1400" b="1" dirty="0" smtClean="0"/>
              <a:t>USA: Inflation läuft aus dem Ruder</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a:t>Quelle: Refinitiv </a:t>
            </a:r>
            <a:r>
              <a:rPr lang="de-DE" altLang="de-DE" sz="800" dirty="0" err="1" smtClean="0"/>
              <a:t>Datastream</a:t>
            </a:r>
            <a:r>
              <a:rPr lang="de-DE" dirty="0" smtClean="0"/>
              <a:t> </a:t>
            </a:r>
          </a:p>
        </p:txBody>
      </p:sp>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228" y="144000"/>
            <a:ext cx="671479" cy="396000"/>
          </a:xfrm>
          <a:prstGeom prst="rect">
            <a:avLst/>
          </a:prstGeom>
          <a:ln>
            <a:solidFill>
              <a:schemeClr val="tx1"/>
            </a:solidFill>
          </a:ln>
          <a:effectLst/>
        </p:spPr>
      </p:pic>
      <p:graphicFrame>
        <p:nvGraphicFramePr>
          <p:cNvPr id="2" name="Objekt 1"/>
          <p:cNvGraphicFramePr>
            <a:graphicFrameLocks noChangeAspect="1"/>
          </p:cNvGraphicFramePr>
          <p:nvPr>
            <p:extLst>
              <p:ext uri="{D42A27DB-BD31-4B8C-83A1-F6EECF244321}">
                <p14:modId xmlns:p14="http://schemas.microsoft.com/office/powerpoint/2010/main" val="3717220025"/>
              </p:ext>
            </p:extLst>
          </p:nvPr>
        </p:nvGraphicFramePr>
        <p:xfrm>
          <a:off x="298450" y="2262990"/>
          <a:ext cx="3810857" cy="1918800"/>
        </p:xfrm>
        <a:graphic>
          <a:graphicData uri="http://schemas.openxmlformats.org/presentationml/2006/ole">
            <mc:AlternateContent xmlns:mc="http://schemas.openxmlformats.org/markup-compatibility/2006">
              <mc:Choice xmlns:v="urn:schemas-microsoft-com:vml" Requires="v">
                <p:oleObj spid="_x0000_s21840" name="Arbeitsblatt mit Makros" r:id="rId5" imgW="4105257" imgH="2047669" progId="Excel.SheetMacroEnabled.12">
                  <p:link/>
                </p:oleObj>
              </mc:Choice>
              <mc:Fallback>
                <p:oleObj name="Arbeitsblatt mit Makros" r:id="rId5" imgW="4105257" imgH="2047669" progId="Excel.SheetMacroEnabled.12">
                  <p:link/>
                  <p:pic>
                    <p:nvPicPr>
                      <p:cNvPr id="0" name=""/>
                      <p:cNvPicPr/>
                      <p:nvPr/>
                    </p:nvPicPr>
                    <p:blipFill>
                      <a:blip r:embed="rId6"/>
                      <a:stretch>
                        <a:fillRect/>
                      </a:stretch>
                    </p:blipFill>
                    <p:spPr>
                      <a:xfrm>
                        <a:off x="298450" y="2262990"/>
                        <a:ext cx="3810857" cy="1918800"/>
                      </a:xfrm>
                      <a:prstGeom prst="rect">
                        <a:avLst/>
                      </a:prstGeom>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3107206352"/>
              </p:ext>
            </p:extLst>
          </p:nvPr>
        </p:nvGraphicFramePr>
        <p:xfrm>
          <a:off x="4575176" y="2284526"/>
          <a:ext cx="3804598" cy="1875600"/>
        </p:xfrm>
        <a:graphic>
          <a:graphicData uri="http://schemas.openxmlformats.org/presentationml/2006/ole">
            <mc:AlternateContent xmlns:mc="http://schemas.openxmlformats.org/markup-compatibility/2006">
              <mc:Choice xmlns:v="urn:schemas-microsoft-com:vml" Requires="v">
                <p:oleObj spid="_x0000_s21841" name="Arbeitsblatt mit Makros" r:id="rId7" imgW="4105257" imgH="2038286" progId="Excel.SheetMacroEnabled.12">
                  <p:link/>
                </p:oleObj>
              </mc:Choice>
              <mc:Fallback>
                <p:oleObj name="Arbeitsblatt mit Makros" r:id="rId7" imgW="4105257" imgH="2038286" progId="Excel.SheetMacroEnabled.12">
                  <p:link/>
                  <p:pic>
                    <p:nvPicPr>
                      <p:cNvPr id="0" name=""/>
                      <p:cNvPicPr/>
                      <p:nvPr/>
                    </p:nvPicPr>
                    <p:blipFill>
                      <a:blip r:embed="rId8"/>
                      <a:stretch>
                        <a:fillRect/>
                      </a:stretch>
                    </p:blipFill>
                    <p:spPr>
                      <a:xfrm>
                        <a:off x="4575176" y="2284526"/>
                        <a:ext cx="3804598" cy="1875600"/>
                      </a:xfrm>
                      <a:prstGeom prst="rect">
                        <a:avLst/>
                      </a:prstGeom>
                    </p:spPr>
                  </p:pic>
                </p:oleObj>
              </mc:Fallback>
            </mc:AlternateContent>
          </a:graphicData>
        </a:graphic>
      </p:graphicFrame>
    </p:spTree>
    <p:extLst>
      <p:ext uri="{BB962C8B-B14F-4D97-AF65-F5344CB8AC3E}">
        <p14:creationId xmlns:p14="http://schemas.microsoft.com/office/powerpoint/2010/main" val="21240568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nhaltsplatzhalter 30">
            <a:extLst>
              <a:ext uri="{FF2B5EF4-FFF2-40B4-BE49-F238E27FC236}">
                <a16:creationId xmlns:a16="http://schemas.microsoft.com/office/drawing/2014/main" id="{1A8C1D86-2050-4C9D-9BCA-68DE12E5EE27}"/>
              </a:ext>
            </a:extLst>
          </p:cNvPr>
          <p:cNvSpPr>
            <a:spLocks noGrp="1"/>
          </p:cNvSpPr>
          <p:nvPr>
            <p:ph idx="17"/>
          </p:nvPr>
        </p:nvSpPr>
        <p:spPr>
          <a:xfrm>
            <a:off x="4609175" y="4731085"/>
            <a:ext cx="4284000" cy="1479600"/>
          </a:xfrm>
          <a:solidFill>
            <a:srgbClr val="BEC9DA"/>
          </a:solidFill>
          <a:ln>
            <a:noFill/>
          </a:ln>
        </p:spPr>
        <p:txBody>
          <a:bodyPr lIns="72000" rIns="72000" anchor="ctr" anchorCtr="0"/>
          <a:lstStyle/>
          <a:p>
            <a:pPr>
              <a:spcBef>
                <a:spcPts val="1300"/>
              </a:spcBef>
            </a:pPr>
            <a:r>
              <a:rPr lang="de-DE" sz="1100" dirty="0" smtClean="0"/>
              <a:t>USD profitiert derzeit vom Status als sicherer Hafen</a:t>
            </a:r>
            <a:r>
              <a:rPr lang="de-DE" sz="1100" dirty="0"/>
              <a:t>. Solange der Ukraine-Krieg </a:t>
            </a:r>
            <a:r>
              <a:rPr lang="de-DE" sz="1100" dirty="0" smtClean="0"/>
              <a:t>intensiv anhält, wird das wohl so bleiben</a:t>
            </a:r>
            <a:endParaRPr lang="de-DE" sz="1100" dirty="0"/>
          </a:p>
          <a:p>
            <a:pPr>
              <a:spcBef>
                <a:spcPts val="600"/>
              </a:spcBef>
            </a:pPr>
            <a:r>
              <a:rPr lang="de-DE" sz="1100" dirty="0"/>
              <a:t>Sobald der Ukraine-Einfluss nachlässt, dürfte USD schwächer werden. </a:t>
            </a:r>
            <a:r>
              <a:rPr lang="de-DE" sz="1100" dirty="0" smtClean="0"/>
              <a:t>Für EUR–USD erwarten wir dann Kurse bei 1,15</a:t>
            </a:r>
          </a:p>
          <a:p>
            <a:pPr>
              <a:spcBef>
                <a:spcPts val="600"/>
              </a:spcBef>
            </a:pPr>
            <a:r>
              <a:rPr lang="de-DE" sz="1100" dirty="0" smtClean="0"/>
              <a:t>Hohe Risiken gehen für USD vor allem von der Fed aus, sollte die Wirtschaft die Zinsmedizin wider Erwarten nicht vertragen</a:t>
            </a:r>
            <a:endParaRPr lang="de-DE" sz="1100" dirty="0"/>
          </a:p>
        </p:txBody>
      </p:sp>
      <p:sp>
        <p:nvSpPr>
          <p:cNvPr id="30" name="Inhaltsplatzhalter 29">
            <a:extLst>
              <a:ext uri="{FF2B5EF4-FFF2-40B4-BE49-F238E27FC236}">
                <a16:creationId xmlns:a16="http://schemas.microsoft.com/office/drawing/2014/main" id="{9F582991-CC44-40ED-9D93-010E1F301F30}"/>
              </a:ext>
            </a:extLst>
          </p:cNvPr>
          <p:cNvSpPr>
            <a:spLocks noGrp="1"/>
          </p:cNvSpPr>
          <p:nvPr>
            <p:ph idx="16"/>
          </p:nvPr>
        </p:nvSpPr>
        <p:spPr>
          <a:xfrm>
            <a:off x="252000" y="4731085"/>
            <a:ext cx="4283488" cy="1479600"/>
          </a:xfrm>
          <a:solidFill>
            <a:srgbClr val="BEC9DA"/>
          </a:solidFill>
          <a:ln>
            <a:noFill/>
          </a:ln>
        </p:spPr>
        <p:txBody>
          <a:bodyPr lIns="72000" rIns="72000" anchor="ctr" anchorCtr="0"/>
          <a:lstStyle/>
          <a:p>
            <a:pPr>
              <a:spcBef>
                <a:spcPts val="1300"/>
              </a:spcBef>
            </a:pPr>
            <a:r>
              <a:rPr lang="de-DE" sz="1100" dirty="0" smtClean="0"/>
              <a:t>Die Fed hat sich die Bekämpfung der vor allem lohnseitig angeheizten Inflation fest ins Hausaufgabenbuch notiert </a:t>
            </a:r>
            <a:endParaRPr lang="de-DE" sz="1100" dirty="0"/>
          </a:p>
          <a:p>
            <a:pPr>
              <a:spcBef>
                <a:spcPts val="600"/>
              </a:spcBef>
            </a:pPr>
            <a:r>
              <a:rPr lang="de-DE" sz="1100" dirty="0"/>
              <a:t>Ihr Elan im </a:t>
            </a:r>
            <a:r>
              <a:rPr lang="de-DE" sz="1100" dirty="0" smtClean="0"/>
              <a:t>jüngst gestarteten Leitzinserhöhungszyklus wird</a:t>
            </a:r>
            <a:br>
              <a:rPr lang="de-DE" sz="1100" dirty="0" smtClean="0"/>
            </a:br>
            <a:r>
              <a:rPr lang="de-DE" sz="1100" dirty="0" smtClean="0"/>
              <a:t>in den nächsten sechs Monaten wohl am höchsten sein</a:t>
            </a:r>
          </a:p>
          <a:p>
            <a:pPr>
              <a:spcBef>
                <a:spcPts val="600"/>
              </a:spcBef>
            </a:pPr>
            <a:r>
              <a:rPr lang="de-DE" sz="1100" dirty="0" smtClean="0"/>
              <a:t>Wegen der spätzyklischen Phase dürfte der Leitzins bis März 2023 „nur“ 2,25 % erreichen. Die Fed scheint 3,0 % anzupeilen</a:t>
            </a:r>
            <a:endParaRPr lang="de-DE" sz="1100" dirty="0"/>
          </a:p>
        </p:txBody>
      </p:sp>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50798"/>
            <a:ext cx="4284000" cy="3213353"/>
          </a:xfrm>
          <a:solidFill>
            <a:srgbClr val="DEE4ED"/>
          </a:solidFill>
        </p:spPr>
        <p:txBody>
          <a:bodyPr lIns="72000" tIns="216000" bIns="0"/>
          <a:lstStyle/>
          <a:p>
            <a:pPr marL="0" indent="0" defTabSz="449263">
              <a:spcBef>
                <a:spcPts val="1200"/>
              </a:spcBef>
              <a:buNone/>
            </a:pPr>
            <a:r>
              <a:rPr lang="de-DE" sz="1400" b="1" dirty="0" smtClean="0"/>
              <a:t>Fed: Leitzinserhöhungszyklus ist gestartet</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smtClean="0"/>
              <a:t>Quelle: Refinitiv </a:t>
            </a:r>
            <a:r>
              <a:rPr lang="de-DE" altLang="de-DE" sz="800" dirty="0" err="1" smtClean="0"/>
              <a:t>Datastream</a:t>
            </a: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USD: </a:t>
            </a:r>
            <a:r>
              <a:rPr lang="de-DE" dirty="0"/>
              <a:t>Fundamental </a:t>
            </a:r>
            <a:r>
              <a:rPr lang="de-DE" dirty="0" smtClean="0"/>
              <a:t>gut unterstützt</a:t>
            </a:r>
            <a:endParaRPr lang="de-DE" dirty="0"/>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7</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3213353"/>
          </a:xfrm>
          <a:solidFill>
            <a:srgbClr val="DEE4ED"/>
          </a:solidFill>
        </p:spPr>
        <p:txBody>
          <a:bodyPr lIns="72000" tIns="216000" bIns="0"/>
          <a:lstStyle/>
          <a:p>
            <a:pPr marL="0" indent="0" defTabSz="449263">
              <a:spcBef>
                <a:spcPts val="1200"/>
              </a:spcBef>
              <a:buNone/>
            </a:pPr>
            <a:r>
              <a:rPr lang="de-DE" sz="1400" b="1" dirty="0" smtClean="0"/>
              <a:t>EUR–USD: Vorerst eher 1,10 als 1,15</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a:t>Quelle: Refinitiv </a:t>
            </a:r>
            <a:r>
              <a:rPr lang="de-DE" altLang="de-DE" sz="800" dirty="0" err="1" smtClean="0"/>
              <a:t>Datastream</a:t>
            </a:r>
            <a:r>
              <a:rPr lang="de-DE" dirty="0" smtClean="0"/>
              <a:t> </a:t>
            </a:r>
          </a:p>
        </p:txBody>
      </p:sp>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228" y="144000"/>
            <a:ext cx="671479" cy="396000"/>
          </a:xfrm>
          <a:prstGeom prst="rect">
            <a:avLst/>
          </a:prstGeom>
          <a:ln>
            <a:solidFill>
              <a:schemeClr val="tx1"/>
            </a:solidFill>
          </a:ln>
          <a:effectLst/>
        </p:spPr>
      </p:pic>
      <p:graphicFrame>
        <p:nvGraphicFramePr>
          <p:cNvPr id="3" name="Objekt 2"/>
          <p:cNvGraphicFramePr>
            <a:graphicFrameLocks noChangeAspect="1"/>
          </p:cNvGraphicFramePr>
          <p:nvPr>
            <p:extLst>
              <p:ext uri="{D42A27DB-BD31-4B8C-83A1-F6EECF244321}">
                <p14:modId xmlns:p14="http://schemas.microsoft.com/office/powerpoint/2010/main" val="536171254"/>
              </p:ext>
            </p:extLst>
          </p:nvPr>
        </p:nvGraphicFramePr>
        <p:xfrm>
          <a:off x="239025" y="2269819"/>
          <a:ext cx="3803225" cy="1897200"/>
        </p:xfrm>
        <a:graphic>
          <a:graphicData uri="http://schemas.openxmlformats.org/presentationml/2006/ole">
            <mc:AlternateContent xmlns:mc="http://schemas.openxmlformats.org/markup-compatibility/2006">
              <mc:Choice xmlns:v="urn:schemas-microsoft-com:vml" Requires="v">
                <p:oleObj spid="_x0000_s28937" name="Arbeitsblatt mit Makros" r:id="rId5" imgW="4105257" imgH="2047669" progId="Excel.SheetMacroEnabled.12">
                  <p:link/>
                </p:oleObj>
              </mc:Choice>
              <mc:Fallback>
                <p:oleObj name="Arbeitsblatt mit Makros" r:id="rId5" imgW="4105257" imgH="2047669" progId="Excel.SheetMacroEnabled.12">
                  <p:link/>
                  <p:pic>
                    <p:nvPicPr>
                      <p:cNvPr id="0" name=""/>
                      <p:cNvPicPr/>
                      <p:nvPr/>
                    </p:nvPicPr>
                    <p:blipFill>
                      <a:blip r:embed="rId6"/>
                      <a:stretch>
                        <a:fillRect/>
                      </a:stretch>
                    </p:blipFill>
                    <p:spPr>
                      <a:xfrm>
                        <a:off x="239025" y="2269819"/>
                        <a:ext cx="3803225" cy="1897200"/>
                      </a:xfrm>
                      <a:prstGeom prst="rect">
                        <a:avLst/>
                      </a:prstGeom>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421354357"/>
              </p:ext>
            </p:extLst>
          </p:nvPr>
        </p:nvGraphicFramePr>
        <p:xfrm>
          <a:off x="4604651" y="2244633"/>
          <a:ext cx="3848499" cy="1933200"/>
        </p:xfrm>
        <a:graphic>
          <a:graphicData uri="http://schemas.openxmlformats.org/presentationml/2006/ole">
            <mc:AlternateContent xmlns:mc="http://schemas.openxmlformats.org/markup-compatibility/2006">
              <mc:Choice xmlns:v="urn:schemas-microsoft-com:vml" Requires="v">
                <p:oleObj spid="_x0000_s28938" name="Arbeitsblatt mit Makros" r:id="rId7" imgW="4095540" imgH="2057400" progId="Excel.SheetMacroEnabled.12">
                  <p:link/>
                </p:oleObj>
              </mc:Choice>
              <mc:Fallback>
                <p:oleObj name="Arbeitsblatt mit Makros" r:id="rId7" imgW="4095540" imgH="2057400" progId="Excel.SheetMacroEnabled.12">
                  <p:link/>
                  <p:pic>
                    <p:nvPicPr>
                      <p:cNvPr id="0" name=""/>
                      <p:cNvPicPr/>
                      <p:nvPr/>
                    </p:nvPicPr>
                    <p:blipFill>
                      <a:blip r:embed="rId8"/>
                      <a:stretch>
                        <a:fillRect/>
                      </a:stretch>
                    </p:blipFill>
                    <p:spPr>
                      <a:xfrm>
                        <a:off x="4604651" y="2244633"/>
                        <a:ext cx="3848499" cy="1933200"/>
                      </a:xfrm>
                      <a:prstGeom prst="rect">
                        <a:avLst/>
                      </a:prstGeom>
                    </p:spPr>
                  </p:pic>
                </p:oleObj>
              </mc:Fallback>
            </mc:AlternateContent>
          </a:graphicData>
        </a:graphic>
      </p:graphicFrame>
    </p:spTree>
    <p:extLst>
      <p:ext uri="{BB962C8B-B14F-4D97-AF65-F5344CB8AC3E}">
        <p14:creationId xmlns:p14="http://schemas.microsoft.com/office/powerpoint/2010/main" val="662323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nhaltsplatzhalter 30">
            <a:extLst>
              <a:ext uri="{FF2B5EF4-FFF2-40B4-BE49-F238E27FC236}">
                <a16:creationId xmlns:a16="http://schemas.microsoft.com/office/drawing/2014/main" id="{1A8C1D86-2050-4C9D-9BCA-68DE12E5EE27}"/>
              </a:ext>
            </a:extLst>
          </p:cNvPr>
          <p:cNvSpPr>
            <a:spLocks noGrp="1"/>
          </p:cNvSpPr>
          <p:nvPr>
            <p:ph idx="17"/>
          </p:nvPr>
        </p:nvSpPr>
        <p:spPr>
          <a:xfrm>
            <a:off x="4609175" y="4731085"/>
            <a:ext cx="4284000" cy="1479600"/>
          </a:xfrm>
          <a:solidFill>
            <a:srgbClr val="BEC9DA"/>
          </a:solidFill>
          <a:ln>
            <a:noFill/>
          </a:ln>
        </p:spPr>
        <p:txBody>
          <a:bodyPr lIns="72000" rIns="72000" anchor="ctr" anchorCtr="0"/>
          <a:lstStyle/>
          <a:p>
            <a:pPr>
              <a:spcBef>
                <a:spcPts val="1300"/>
              </a:spcBef>
            </a:pPr>
            <a:r>
              <a:rPr lang="de-DE" sz="1100" dirty="0"/>
              <a:t>Hohe Energiepreise, </a:t>
            </a:r>
            <a:r>
              <a:rPr lang="de-DE" sz="1100" dirty="0" smtClean="0"/>
              <a:t>pandemiebedingte Engpässe und ein enger Arbeitsmarkt sorgen für mächtigen Inflationsdruck </a:t>
            </a:r>
            <a:endParaRPr lang="de-DE" sz="1100" dirty="0"/>
          </a:p>
          <a:p>
            <a:pPr>
              <a:spcBef>
                <a:spcPts val="600"/>
              </a:spcBef>
            </a:pPr>
            <a:r>
              <a:rPr lang="de-DE" sz="1100" dirty="0" smtClean="0"/>
              <a:t>Auch wenn der Inflationsanstieg inzwischen breit geworden </a:t>
            </a:r>
            <a:br>
              <a:rPr lang="de-DE" sz="1100" dirty="0" smtClean="0"/>
            </a:br>
            <a:r>
              <a:rPr lang="de-DE" sz="1100" dirty="0" smtClean="0"/>
              <a:t>ist, dürfte die Inflationsrate mit Blick auf 2023 fallen</a:t>
            </a:r>
            <a:endParaRPr lang="de-DE" sz="1100" dirty="0"/>
          </a:p>
          <a:p>
            <a:pPr>
              <a:spcBef>
                <a:spcPts val="600"/>
              </a:spcBef>
            </a:pPr>
            <a:r>
              <a:rPr lang="de-DE" sz="1100" dirty="0" smtClean="0"/>
              <a:t>Trotz ihres Rückgangs </a:t>
            </a:r>
            <a:r>
              <a:rPr lang="de-DE" sz="1100" dirty="0"/>
              <a:t>im Januar rechnen wir bereits für Februar mit einer steigenden Jahresrate der Wochenlöhne</a:t>
            </a:r>
          </a:p>
        </p:txBody>
      </p:sp>
      <p:sp>
        <p:nvSpPr>
          <p:cNvPr id="30" name="Inhaltsplatzhalter 29">
            <a:extLst>
              <a:ext uri="{FF2B5EF4-FFF2-40B4-BE49-F238E27FC236}">
                <a16:creationId xmlns:a16="http://schemas.microsoft.com/office/drawing/2014/main" id="{9F582991-CC44-40ED-9D93-010E1F301F30}"/>
              </a:ext>
            </a:extLst>
          </p:cNvPr>
          <p:cNvSpPr>
            <a:spLocks noGrp="1"/>
          </p:cNvSpPr>
          <p:nvPr>
            <p:ph idx="16"/>
          </p:nvPr>
        </p:nvSpPr>
        <p:spPr>
          <a:xfrm>
            <a:off x="252000" y="4731085"/>
            <a:ext cx="4283488" cy="1479600"/>
          </a:xfrm>
          <a:solidFill>
            <a:srgbClr val="BEC9DA"/>
          </a:solidFill>
          <a:ln>
            <a:noFill/>
          </a:ln>
        </p:spPr>
        <p:txBody>
          <a:bodyPr lIns="72000" rIns="72000" anchor="ctr" anchorCtr="0"/>
          <a:lstStyle/>
          <a:p>
            <a:pPr>
              <a:spcBef>
                <a:spcPts val="1300"/>
              </a:spcBef>
            </a:pPr>
            <a:r>
              <a:rPr lang="de-DE" sz="1100" dirty="0"/>
              <a:t>Die britische Wirtschaftsleistung dürfte ihr zyklisches Vor-Corona-Hoch im laufenden Quartal erreichen </a:t>
            </a:r>
          </a:p>
          <a:p>
            <a:pPr>
              <a:spcBef>
                <a:spcPts val="600"/>
              </a:spcBef>
            </a:pPr>
            <a:r>
              <a:rPr lang="de-DE" sz="1100" dirty="0"/>
              <a:t>Der Ukraine-Krieg und die Corona-Pandemie werden vorerst Schatten auf das Wirtschaftsgeschehen werfen</a:t>
            </a:r>
          </a:p>
          <a:p>
            <a:pPr>
              <a:spcBef>
                <a:spcPts val="600"/>
              </a:spcBef>
            </a:pPr>
            <a:r>
              <a:rPr lang="de-DE" sz="1100" dirty="0" smtClean="0"/>
              <a:t>Für </a:t>
            </a:r>
            <a:r>
              <a:rPr lang="de-DE" sz="1100" dirty="0"/>
              <a:t>unsere </a:t>
            </a:r>
            <a:r>
              <a:rPr lang="de-DE" sz="1100" dirty="0" smtClean="0"/>
              <a:t>2022er-BIP-Prognose </a:t>
            </a:r>
            <a:r>
              <a:rPr lang="de-DE" sz="1100" dirty="0"/>
              <a:t>von </a:t>
            </a:r>
            <a:r>
              <a:rPr lang="de-DE" sz="1100" dirty="0" smtClean="0"/>
              <a:t>3,9 </a:t>
            </a:r>
            <a:r>
              <a:rPr lang="de-DE" sz="1100" dirty="0"/>
              <a:t>% </a:t>
            </a:r>
            <a:r>
              <a:rPr lang="de-DE" sz="1100" dirty="0" smtClean="0"/>
              <a:t>ist die </a:t>
            </a:r>
            <a:r>
              <a:rPr lang="de-DE" sz="1100" dirty="0"/>
              <a:t>hohe </a:t>
            </a:r>
            <a:r>
              <a:rPr lang="de-DE" sz="1100" dirty="0" smtClean="0"/>
              <a:t>Aus-</a:t>
            </a:r>
            <a:r>
              <a:rPr lang="de-DE" sz="1100" dirty="0" err="1" smtClean="0"/>
              <a:t>gangsbasis</a:t>
            </a:r>
            <a:r>
              <a:rPr lang="de-DE" sz="1100" dirty="0" smtClean="0"/>
              <a:t> maßgeblich, nicht die erwartete Konjunkturdynamik </a:t>
            </a:r>
            <a:endParaRPr lang="de-DE" sz="1100" dirty="0"/>
          </a:p>
        </p:txBody>
      </p:sp>
      <p:sp>
        <p:nvSpPr>
          <p:cNvPr id="28" name="Textplatzhalter 27">
            <a:extLst>
              <a:ext uri="{FF2B5EF4-FFF2-40B4-BE49-F238E27FC236}">
                <a16:creationId xmlns:a16="http://schemas.microsoft.com/office/drawing/2014/main" id="{ECA19FC5-6A40-4364-B1C1-E2BB859D5415}"/>
              </a:ext>
            </a:extLst>
          </p:cNvPr>
          <p:cNvSpPr>
            <a:spLocks noGrp="1"/>
          </p:cNvSpPr>
          <p:nvPr>
            <p:ph type="body" sz="quarter" idx="14"/>
          </p:nvPr>
        </p:nvSpPr>
        <p:spPr/>
        <p:txBody>
          <a:bodyPr/>
          <a:lstStyle/>
          <a:p>
            <a:r>
              <a:rPr lang="de-DE" altLang="de-DE" dirty="0"/>
              <a:t>Währungskompass</a:t>
            </a:r>
          </a:p>
        </p:txBody>
      </p:sp>
      <p:sp>
        <p:nvSpPr>
          <p:cNvPr id="26" name="Inhaltsplatzhalter 25">
            <a:extLst>
              <a:ext uri="{FF2B5EF4-FFF2-40B4-BE49-F238E27FC236}">
                <a16:creationId xmlns:a16="http://schemas.microsoft.com/office/drawing/2014/main" id="{CAC463B1-8018-4C0D-970C-4FF0270AB79D}"/>
              </a:ext>
            </a:extLst>
          </p:cNvPr>
          <p:cNvSpPr>
            <a:spLocks noGrp="1"/>
          </p:cNvSpPr>
          <p:nvPr>
            <p:ph idx="1"/>
          </p:nvPr>
        </p:nvSpPr>
        <p:spPr>
          <a:xfrm>
            <a:off x="252000" y="1450798"/>
            <a:ext cx="4284000" cy="3213353"/>
          </a:xfrm>
          <a:solidFill>
            <a:srgbClr val="DEE4ED"/>
          </a:solidFill>
        </p:spPr>
        <p:txBody>
          <a:bodyPr lIns="72000" tIns="216000" bIns="0"/>
          <a:lstStyle/>
          <a:p>
            <a:pPr marL="0" indent="0" defTabSz="449263">
              <a:spcBef>
                <a:spcPts val="1200"/>
              </a:spcBef>
              <a:buNone/>
            </a:pPr>
            <a:r>
              <a:rPr lang="de-DE" sz="1400" b="1" dirty="0" smtClean="0"/>
              <a:t>Großbritannien: Moderates Wachstumstempo </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800"/>
              </a:spcBef>
              <a:buNone/>
            </a:pPr>
            <a:r>
              <a:rPr lang="de-DE" altLang="de-DE" sz="800" dirty="0" smtClean="0"/>
              <a:t>Quelle: Refinitiv </a:t>
            </a:r>
            <a:r>
              <a:rPr lang="de-DE" altLang="de-DE" sz="800" dirty="0"/>
              <a:t>Datastream. Prognose Jan−Dez 2022: Hauck </a:t>
            </a:r>
            <a:r>
              <a:rPr lang="de-DE" altLang="de-DE" sz="800" dirty="0" smtClean="0"/>
              <a:t>Aufhäuser Lampe</a:t>
            </a:r>
            <a:r>
              <a:rPr lang="de-DE" dirty="0" smtClean="0"/>
              <a:t> </a:t>
            </a:r>
          </a:p>
        </p:txBody>
      </p:sp>
      <p:sp>
        <p:nvSpPr>
          <p:cNvPr id="25" name="Titel 24">
            <a:extLst>
              <a:ext uri="{FF2B5EF4-FFF2-40B4-BE49-F238E27FC236}">
                <a16:creationId xmlns:a16="http://schemas.microsoft.com/office/drawing/2014/main" id="{86A6610C-9B24-449A-9355-83E9AF62042C}"/>
              </a:ext>
            </a:extLst>
          </p:cNvPr>
          <p:cNvSpPr>
            <a:spLocks noGrp="1"/>
          </p:cNvSpPr>
          <p:nvPr>
            <p:ph type="title"/>
          </p:nvPr>
        </p:nvSpPr>
        <p:spPr/>
        <p:txBody>
          <a:bodyPr/>
          <a:lstStyle/>
          <a:p>
            <a:r>
              <a:rPr lang="de-DE" dirty="0" smtClean="0"/>
              <a:t>GBP: Bank </a:t>
            </a:r>
            <a:r>
              <a:rPr lang="de-DE" dirty="0" err="1"/>
              <a:t>of</a:t>
            </a:r>
            <a:r>
              <a:rPr lang="de-DE" dirty="0"/>
              <a:t> England im Rücken</a:t>
            </a:r>
          </a:p>
        </p:txBody>
      </p:sp>
      <p:sp>
        <p:nvSpPr>
          <p:cNvPr id="9" name="Datumsplatzhalter 8">
            <a:extLst>
              <a:ext uri="{FF2B5EF4-FFF2-40B4-BE49-F238E27FC236}">
                <a16:creationId xmlns:a16="http://schemas.microsoft.com/office/drawing/2014/main" id="{08AEEC1C-2205-4E97-9574-FA9DDAE6C372}"/>
              </a:ext>
            </a:extLst>
          </p:cNvPr>
          <p:cNvSpPr>
            <a:spLocks noGrp="1"/>
          </p:cNvSpPr>
          <p:nvPr>
            <p:ph type="dt" sz="half" idx="10"/>
          </p:nvPr>
        </p:nvSpPr>
        <p:spPr>
          <a:xfrm>
            <a:off x="9144000" y="6858000"/>
            <a:ext cx="0" cy="0"/>
          </a:xfrm>
        </p:spPr>
        <p:txBody>
          <a:bodyPr/>
          <a:lstStyle/>
          <a:p>
            <a:r>
              <a:rPr lang="de-DE" smtClean="0"/>
              <a:t>Datum</a:t>
            </a:r>
            <a:endParaRPr lang="de-DE" dirty="0"/>
          </a:p>
        </p:txBody>
      </p:sp>
      <p:sp>
        <p:nvSpPr>
          <p:cNvPr id="11" name="Foliennummernplatzhalter 10">
            <a:extLst>
              <a:ext uri="{FF2B5EF4-FFF2-40B4-BE49-F238E27FC236}">
                <a16:creationId xmlns:a16="http://schemas.microsoft.com/office/drawing/2014/main" id="{2AB5C3C4-7024-4095-8212-27A68A15D8DE}"/>
              </a:ext>
            </a:extLst>
          </p:cNvPr>
          <p:cNvSpPr>
            <a:spLocks noGrp="1"/>
          </p:cNvSpPr>
          <p:nvPr>
            <p:ph type="sldNum" sz="quarter" idx="12"/>
          </p:nvPr>
        </p:nvSpPr>
        <p:spPr>
          <a:xfrm>
            <a:off x="8532813" y="6381750"/>
            <a:ext cx="359187" cy="302400"/>
          </a:xfrm>
        </p:spPr>
        <p:txBody>
          <a:bodyPr/>
          <a:lstStyle/>
          <a:p>
            <a:fld id="{48F63A3B-78C7-47BE-AE5E-E10140E04643}" type="slidenum">
              <a:rPr lang="de-DE"/>
              <a:pPr/>
              <a:t>8</a:t>
            </a:fld>
            <a:endParaRPr lang="de-DE" dirty="0"/>
          </a:p>
        </p:txBody>
      </p:sp>
      <p:sp>
        <p:nvSpPr>
          <p:cNvPr id="23" name="Inhaltsplatzhalter 25">
            <a:extLst>
              <a:ext uri="{FF2B5EF4-FFF2-40B4-BE49-F238E27FC236}">
                <a16:creationId xmlns:a16="http://schemas.microsoft.com/office/drawing/2014/main" id="{CAC463B1-8018-4C0D-970C-4FF0270AB79D}"/>
              </a:ext>
            </a:extLst>
          </p:cNvPr>
          <p:cNvSpPr>
            <a:spLocks noGrp="1"/>
          </p:cNvSpPr>
          <p:nvPr>
            <p:ph idx="1"/>
          </p:nvPr>
        </p:nvSpPr>
        <p:spPr>
          <a:xfrm>
            <a:off x="4609175" y="1450798"/>
            <a:ext cx="4284000" cy="3213353"/>
          </a:xfrm>
          <a:solidFill>
            <a:srgbClr val="DEE4ED"/>
          </a:solidFill>
        </p:spPr>
        <p:txBody>
          <a:bodyPr lIns="72000" tIns="216000" bIns="0"/>
          <a:lstStyle/>
          <a:p>
            <a:pPr marL="0" indent="0" defTabSz="449263">
              <a:spcBef>
                <a:spcPts val="1200"/>
              </a:spcBef>
              <a:buNone/>
            </a:pPr>
            <a:r>
              <a:rPr lang="de-DE" sz="1400" b="1" dirty="0" smtClean="0"/>
              <a:t>Großbritannien: Inflationsrate hoch und höher</a:t>
            </a:r>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spcBef>
                <a:spcPts val="1200"/>
              </a:spcBef>
              <a:buNone/>
            </a:pPr>
            <a:endParaRPr lang="de-DE" altLang="de-DE" sz="1100" dirty="0" smtClean="0"/>
          </a:p>
          <a:p>
            <a:pPr marL="0" indent="0">
              <a:spcBef>
                <a:spcPts val="1200"/>
              </a:spcBef>
              <a:buNone/>
            </a:pPr>
            <a:endParaRPr lang="de-DE" altLang="de-DE" sz="1100" dirty="0"/>
          </a:p>
          <a:p>
            <a:pPr marL="0" indent="0">
              <a:lnSpc>
                <a:spcPct val="100000"/>
              </a:lnSpc>
              <a:spcBef>
                <a:spcPts val="800"/>
              </a:spcBef>
              <a:buNone/>
            </a:pPr>
            <a:r>
              <a:rPr lang="de-DE" altLang="de-DE" sz="800" dirty="0" smtClean="0"/>
              <a:t/>
            </a:r>
            <a:br>
              <a:rPr lang="de-DE" altLang="de-DE" sz="800" dirty="0" smtClean="0"/>
            </a:br>
            <a:endParaRPr lang="de-DE" altLang="de-DE" sz="800" dirty="0" smtClean="0"/>
          </a:p>
          <a:p>
            <a:pPr marL="0" indent="0">
              <a:lnSpc>
                <a:spcPct val="100000"/>
              </a:lnSpc>
              <a:spcBef>
                <a:spcPts val="1150"/>
              </a:spcBef>
              <a:buNone/>
            </a:pPr>
            <a:r>
              <a:rPr lang="de-DE" altLang="de-DE" sz="800" dirty="0"/>
              <a:t>Quelle: Refinitiv Datastream </a:t>
            </a:r>
            <a:endParaRPr lang="de-DE" sz="800" dirty="0"/>
          </a:p>
        </p:txBody>
      </p:sp>
      <p:pic>
        <p:nvPicPr>
          <p:cNvPr id="13" name="Grafik 12"/>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66854" y="144000"/>
            <a:ext cx="673200" cy="396000"/>
          </a:xfrm>
          <a:prstGeom prst="rect">
            <a:avLst/>
          </a:prstGeom>
          <a:ln>
            <a:solidFill>
              <a:schemeClr val="tx1"/>
            </a:solidFill>
          </a:ln>
          <a:effectLst/>
        </p:spPr>
      </p:pic>
      <p:graphicFrame>
        <p:nvGraphicFramePr>
          <p:cNvPr id="2" name="Objekt 1"/>
          <p:cNvGraphicFramePr>
            <a:graphicFrameLocks noChangeAspect="1"/>
          </p:cNvGraphicFramePr>
          <p:nvPr>
            <p:extLst>
              <p:ext uri="{D42A27DB-BD31-4B8C-83A1-F6EECF244321}">
                <p14:modId xmlns:p14="http://schemas.microsoft.com/office/powerpoint/2010/main" val="1020481652"/>
              </p:ext>
            </p:extLst>
          </p:nvPr>
        </p:nvGraphicFramePr>
        <p:xfrm>
          <a:off x="311839" y="2284530"/>
          <a:ext cx="3795580" cy="1897200"/>
        </p:xfrm>
        <a:graphic>
          <a:graphicData uri="http://schemas.openxmlformats.org/presentationml/2006/ole">
            <mc:AlternateContent xmlns:mc="http://schemas.openxmlformats.org/markup-compatibility/2006">
              <mc:Choice xmlns:v="urn:schemas-microsoft-com:vml" Requires="v">
                <p:oleObj spid="_x0000_s22864" name="Arbeitsblatt mit Makros" r:id="rId5" imgW="4105257" imgH="2047669" progId="Excel.SheetMacroEnabled.12">
                  <p:link/>
                </p:oleObj>
              </mc:Choice>
              <mc:Fallback>
                <p:oleObj name="Arbeitsblatt mit Makros" r:id="rId5" imgW="4105257" imgH="2047669" progId="Excel.SheetMacroEnabled.12">
                  <p:link/>
                  <p:pic>
                    <p:nvPicPr>
                      <p:cNvPr id="0" name=""/>
                      <p:cNvPicPr/>
                      <p:nvPr/>
                    </p:nvPicPr>
                    <p:blipFill>
                      <a:blip r:embed="rId6"/>
                      <a:stretch>
                        <a:fillRect/>
                      </a:stretch>
                    </p:blipFill>
                    <p:spPr>
                      <a:xfrm>
                        <a:off x="311839" y="2284530"/>
                        <a:ext cx="3795580" cy="1897200"/>
                      </a:xfrm>
                      <a:prstGeom prst="rect">
                        <a:avLst/>
                      </a:prstGeom>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3605408023"/>
              </p:ext>
            </p:extLst>
          </p:nvPr>
        </p:nvGraphicFramePr>
        <p:xfrm>
          <a:off x="4664077" y="2288395"/>
          <a:ext cx="3777424" cy="1875600"/>
        </p:xfrm>
        <a:graphic>
          <a:graphicData uri="http://schemas.openxmlformats.org/presentationml/2006/ole">
            <mc:AlternateContent xmlns:mc="http://schemas.openxmlformats.org/markup-compatibility/2006">
              <mc:Choice xmlns:v="urn:schemas-microsoft-com:vml" Requires="v">
                <p:oleObj spid="_x0000_s22865" name="Arbeitsblatt mit Makros" r:id="rId7" imgW="4105257" imgH="2047669" progId="Excel.SheetMacroEnabled.12">
                  <p:link/>
                </p:oleObj>
              </mc:Choice>
              <mc:Fallback>
                <p:oleObj name="Arbeitsblatt mit Makros" r:id="rId7" imgW="4105257" imgH="2047669" progId="Excel.SheetMacroEnabled.12">
                  <p:link/>
                  <p:pic>
                    <p:nvPicPr>
                      <p:cNvPr id="0" name=""/>
                      <p:cNvPicPr/>
                      <p:nvPr/>
                    </p:nvPicPr>
                    <p:blipFill>
                      <a:blip r:embed="rId8"/>
                      <a:stretch>
                        <a:fillRect/>
                      </a:stretch>
                    </p:blipFill>
                    <p:spPr>
                      <a:xfrm>
                        <a:off x="4664077" y="2288395"/>
                        <a:ext cx="3777424" cy="1875600"/>
                      </a:xfrm>
                      <a:prstGeom prst="rect">
                        <a:avLst/>
                      </a:prstGeom>
                    </p:spPr>
                  </p:pic>
                </p:oleObj>
              </mc:Fallback>
            </mc:AlternateContent>
          </a:graphicData>
        </a:graphic>
      </p:graphicFrame>
    </p:spTree>
    <p:extLst>
      <p:ext uri="{BB962C8B-B14F-4D97-AF65-F5344CB8AC3E}">
        <p14:creationId xmlns:p14="http://schemas.microsoft.com/office/powerpoint/2010/main" val="30474977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UBAQEBAQEBAQEBAQEBAQIAAAAAAAAAAwAAAAMAAAAA/////wQASwwAAAAAAAAAAAAAIAD///////////////8AAAD///////////////8DAAAAAwD///////////////////////////////////////////////////////////////////////////////////////////////////////////////////////////////////////////////////////////////////////////////////////////////////////////////////////////////////////////////////////////////////////////////////////////////////////////////////////////////////////////////////////////////////////////////////////////////////////////////////////////////////////////////////////////////////////////////////////////////////////////////8BACAA////////////////AAAO////////AwAAAAIA////////////////////////////////////////////////////////////////////////////////////////////////////////////////////////////////////////////////////////////////////////////////////////////////////////////////////////////////////////////////////////////////////////////////////////////////////////////////////////////////////////////////////////////////////////////////////////////////////////////////////////////////////////////////////////////////////////////////////////////////////////////////////////AgABAP///////wQAAAACABAAC6iV7psNWj5LjZXul5YOC7kFAAAAAAADAAAAAwADAAAAAQADAAEA////////BAAAAAMAEAAL9z5aSFclF02bih43P3ytwQ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OQLAAAAAAAAAAAAACAB////////////////AAAA////////////////BAAAAAMA////////BAAAAAMA////////BAAAAAMA////////BAAAAAMA////////BAAAAAMA////////////////////////////////////////////////////////////////////////////////////////////////////////////////////////////////////////////////////////////////////////////////////////////////////////////////////////////////////////////////////////////////////////////////////////////////////////////////////////////////////////////////////////////////////////////////////////////////////////////////////////////////////////////////AQAgAf///////////////wAADv///////wQAAAACAP///////////////////////////////////////////////////////////////////////////////////////////////////////////////////////////////////////////////////////////////////////////////////////////////////////////////////////////////////////////////////////////////////////////////////////////////////////////////////////////////////////////////////////////////////////////////////////////////////////////////////////////////////////////////////////////////////////////////////////////////////////////////////////wIAAwEDAAAAAgD///////8aAAZMaW5rZWRTaGFwZXNEYXRhUHJvcGVydHlfMAUAAAAAAAQAAAADAAQAAAABAAQAAAADAP///////wQAAAADAP///////wMABQEDAAAAAwD///////8lAAZMaW5rZWRTaGFwZVByZXNlbnRhdGlvblNldHRpbmdzRGF0YV8wBQAAAAEABAAAAAAABAAAAAIABAAAAAAABAAAAAIABAAAAAAABAAAAAIABAAA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ODgAAAAAAAAAAAAD/////gwCDAAAABV9pZAAQAAAABKiV7psNWj5LjZXul5YOC7kDRGF0YQAbAAAABExpbmtlZFNoYXBlRGF0YQAFAAAAAAACTmFtZQAZAAAATGlua2VkU2hhcGVzRGF0YVByb3BlcnR5ABBWZXJzaW9uAAAAAAAJTGFzdFdyaXRlAEGDlvR8AQAAAAEA/////8YAxgAAAAVfaWQAEAAAAAT3PlpIVyUXTZuKHjc/fK3BA0RhdGEAUwAAAAhQcmVzZW50YXRpb25TY2FubmVkRm9yTGlua2VkU2hhcGVzAAECTnVtYmVyRm9ybWF0U2VwYXJhdG9yTW9kZQAKAAAAQXV0b21hdGljAAACTmFtZQAkAAAATGlua2VkU2hhcGVQcmVzZW50YXRpb25TZXR0aW5nc0RhdGEAEFZlcnNpb24AAAAAAAlMYXN0V3JpdGUAn4OW9Hw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 name="MIO_PRESENTATION_LANGUAGE" val="1031"/>
</p:tagLst>
</file>

<file path=ppt/tags/tag1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1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2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xml><?xml version="1.0" encoding="utf-8"?>
<p:tagLst xmlns:a="http://schemas.openxmlformats.org/drawingml/2006/main" xmlns:r="http://schemas.openxmlformats.org/officeDocument/2006/relationships" xmlns:p="http://schemas.openxmlformats.org/presentationml/2006/main">
  <p:tag name="MIO_USER_INPUT_REQUIRED" val="Confidentiality Notice;Please select the confidentiality level"/>
  <p:tag name="MIO_USER_INPUT_OPTIONAL" val=" "/>
  <p:tag name="MIO_USER_INPUT_OPTIONS" val=" ;Confidential;Strictly Confidential;Internal Use Only"/>
</p:tagLst>
</file>

<file path=ppt/tags/tag3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3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xml><?xml version="1.0" encoding="utf-8"?>
<p:tagLst xmlns:a="http://schemas.openxmlformats.org/drawingml/2006/main" xmlns:r="http://schemas.openxmlformats.org/officeDocument/2006/relationships" xmlns:p="http://schemas.openxmlformats.org/presentationml/2006/main">
  <p:tag name="MIO_USER_INPUT_REQUIRED" val="Vertraulichkeitshinweis;Bitte wählen Sie die Vertraulichkeitsstufe"/>
  <p:tag name="MIO_USER_INPUT_OPTIONAL" val=" "/>
  <p:tag name="MIO_USER_INPUT_OPTIONS" val=" ;Vertraulich;Streng vertraulich;Nur interner Gebrauch"/>
</p:tagLst>
</file>

<file path=ppt/tags/tag4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1.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2.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3.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4.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5.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49.xml><?xml version="1.0" encoding="utf-8"?>
<p:tagLst xmlns:a="http://schemas.openxmlformats.org/drawingml/2006/main" xmlns:r="http://schemas.openxmlformats.org/officeDocument/2006/relationships" xmlns:p="http://schemas.openxmlformats.org/presentationml/2006/main">
  <p:tag name="MIO_SKIP_CDCHECK" val="True"/>
</p:tagLst>
</file>

<file path=ppt/tags/tag5.xml><?xml version="1.0" encoding="utf-8"?>
<p:tagLst xmlns:a="http://schemas.openxmlformats.org/drawingml/2006/main" xmlns:r="http://schemas.openxmlformats.org/officeDocument/2006/relationships" xmlns:p="http://schemas.openxmlformats.org/presentationml/2006/main">
  <p:tag name="MIO_FALLBACK_LAYOUT" val="21"/>
  <p:tag name="MIO_SHOW_DATE" val="True"/>
  <p:tag name="MIO_SHOW_FOOTER" val="True"/>
  <p:tag name="MIO_SHOW_PAGENUMBER" val="True"/>
  <p:tag name="MIO_AVOID_BLANK_LAYOUT" val="False"/>
  <p:tag name="MIO_CD_LAYOUT_VALID_AREA" val="False"/>
  <p:tag name="MIO_EMBED_FONT" val="False"/>
  <p:tag name="MIO_NUMBER_OF_VALID_LAYOUTS" val="25"/>
  <p:tag name="MIO_HDS" val="True"/>
  <p:tag name="MIO_SKIPVERSION" val="01.01.0001 00:00:00"/>
  <p:tag name="MIO_EKGUID" val="98bc0b05-feef-400e-8e50-e21e20f6ce30"/>
  <p:tag name="MIO_UPDATE" val="True"/>
  <p:tag name="MIO_VERSION" val="07.11.2021 13:07:28"/>
  <p:tag name="MIO_DBID" val="0F45B44C-9BC7-4D85-81C4-7155EE70A7B9"/>
  <p:tag name="MIO_LASTDOWNLOADED" val="07.11.2021 17:06:32.507"/>
  <p:tag name="MIO_OBJECTNAME" val="Hauck Aufhäuser Lampe (4:3)"/>
  <p:tag name="MIO_CDID" val="dcb7cbc0-a57d-4e1e-a110-7573ad1cf568"/>
</p:tagLst>
</file>

<file path=ppt/tags/tag50.xml><?xml version="1.0" encoding="utf-8"?>
<p:tagLst xmlns:a="http://schemas.openxmlformats.org/drawingml/2006/main" xmlns:r="http://schemas.openxmlformats.org/officeDocument/2006/relationships" xmlns:p="http://schemas.openxmlformats.org/presentationml/2006/main">
  <p:tag name="MIO_SKIP_CDCHECK" val="True"/>
</p:tagLst>
</file>

<file path=ppt/tags/tag6.xml><?xml version="1.0" encoding="utf-8"?>
<p:tagLst xmlns:a="http://schemas.openxmlformats.org/drawingml/2006/main" xmlns:r="http://schemas.openxmlformats.org/officeDocument/2006/relationships" xmlns:p="http://schemas.openxmlformats.org/presentationml/2006/main">
  <p:tag name="MIO_SKIP_CDCHECK" val="True"/>
</p:tagLst>
</file>

<file path=ppt/tags/tag7.xml><?xml version="1.0" encoding="utf-8"?>
<p:tagLst xmlns:a="http://schemas.openxmlformats.org/drawingml/2006/main" xmlns:r="http://schemas.openxmlformats.org/officeDocument/2006/relationships" xmlns:p="http://schemas.openxmlformats.org/presentationml/2006/main">
  <p:tag name="MIO_SKIP_CDCHECK" val="True"/>
</p:tagLst>
</file>

<file path=ppt/tags/tag8.xml><?xml version="1.0" encoding="utf-8"?>
<p:tagLst xmlns:a="http://schemas.openxmlformats.org/drawingml/2006/main" xmlns:r="http://schemas.openxmlformats.org/officeDocument/2006/relationships" xmlns:p="http://schemas.openxmlformats.org/presentationml/2006/main">
  <p:tag name="MIO_SKIP_CDCHECK" val="True"/>
</p:tagLst>
</file>

<file path=ppt/tags/tag9.xml><?xml version="1.0" encoding="utf-8"?>
<p:tagLst xmlns:a="http://schemas.openxmlformats.org/drawingml/2006/main" xmlns:r="http://schemas.openxmlformats.org/officeDocument/2006/relationships" xmlns:p="http://schemas.openxmlformats.org/presentationml/2006/main">
  <p:tag name="MIO_SKIP_CDCHECK" val="True"/>
</p:tagLst>
</file>

<file path=ppt/theme/theme1.xml><?xml version="1.0" encoding="utf-8"?>
<a:theme xmlns:a="http://schemas.openxmlformats.org/drawingml/2006/main" name="Hauck Aufhäuser Lampe 4:3">
  <a:themeElements>
    <a:clrScheme name="Hauck Aufhaeuser Lampe">
      <a:dk1>
        <a:srgbClr val="000000"/>
      </a:dk1>
      <a:lt1>
        <a:srgbClr val="FFFFFF"/>
      </a:lt1>
      <a:dk2>
        <a:srgbClr val="505456"/>
      </a:dk2>
      <a:lt2>
        <a:srgbClr val="001F36"/>
      </a:lt2>
      <a:accent1>
        <a:srgbClr val="2E475C"/>
      </a:accent1>
      <a:accent2>
        <a:srgbClr val="E0EFA8"/>
      </a:accent2>
      <a:accent3>
        <a:srgbClr val="80A1D4"/>
      </a:accent3>
      <a:accent4>
        <a:srgbClr val="D9DEE0"/>
      </a:accent4>
      <a:accent5>
        <a:srgbClr val="5C78A3"/>
      </a:accent5>
      <a:accent6>
        <a:srgbClr val="8C9496"/>
      </a:accent6>
      <a:hlink>
        <a:srgbClr val="5C78A3"/>
      </a:hlink>
      <a:folHlink>
        <a:srgbClr val="FFA680"/>
      </a:folHlink>
    </a:clrScheme>
    <a:fontScheme name="Arial">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lIns="36000" tIns="36000" rIns="36000" bIns="36000" rtlCol="0" anchor="ctr"/>
      <a:lstStyle>
        <a:defPPr algn="ctr" defTabSz="432000">
          <a:lnSpc>
            <a:spcPct val="110000"/>
          </a:lnSpc>
          <a:defRPr sz="1200"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432000">
          <a:lnSpc>
            <a:spcPct val="110000"/>
          </a:lnSpc>
          <a:defRPr sz="1200" dirty="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Hauck Aufhaeuser Lampe">
      <a:dk1>
        <a:srgbClr val="000000"/>
      </a:dk1>
      <a:lt1>
        <a:srgbClr val="FFFFFF"/>
      </a:lt1>
      <a:dk2>
        <a:srgbClr val="505456"/>
      </a:dk2>
      <a:lt2>
        <a:srgbClr val="001F36"/>
      </a:lt2>
      <a:accent1>
        <a:srgbClr val="2E475C"/>
      </a:accent1>
      <a:accent2>
        <a:srgbClr val="E0EFA8"/>
      </a:accent2>
      <a:accent3>
        <a:srgbClr val="80A1D4"/>
      </a:accent3>
      <a:accent4>
        <a:srgbClr val="D9DEE0"/>
      </a:accent4>
      <a:accent5>
        <a:srgbClr val="5C78A3"/>
      </a:accent5>
      <a:accent6>
        <a:srgbClr val="8C9496"/>
      </a:accent6>
      <a:hlink>
        <a:srgbClr val="5C78A3"/>
      </a:hlink>
      <a:folHlink>
        <a:srgbClr val="FFA680"/>
      </a:folHlink>
    </a:clrScheme>
    <a:fontScheme name="Arial">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Hauck Aufhaeuser Lampe">
      <a:dk1>
        <a:srgbClr val="000000"/>
      </a:dk1>
      <a:lt1>
        <a:srgbClr val="FFFFFF"/>
      </a:lt1>
      <a:dk2>
        <a:srgbClr val="505456"/>
      </a:dk2>
      <a:lt2>
        <a:srgbClr val="001F36"/>
      </a:lt2>
      <a:accent1>
        <a:srgbClr val="2E475C"/>
      </a:accent1>
      <a:accent2>
        <a:srgbClr val="E0EFA8"/>
      </a:accent2>
      <a:accent3>
        <a:srgbClr val="80A1D4"/>
      </a:accent3>
      <a:accent4>
        <a:srgbClr val="D9DEE0"/>
      </a:accent4>
      <a:accent5>
        <a:srgbClr val="5C78A3"/>
      </a:accent5>
      <a:accent6>
        <a:srgbClr val="8C9496"/>
      </a:accent6>
      <a:hlink>
        <a:srgbClr val="5C78A3"/>
      </a:hlink>
      <a:folHlink>
        <a:srgbClr val="FFA680"/>
      </a:folHlink>
    </a:clrScheme>
    <a:fontScheme name="Arial">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2959</Words>
  <Application>Microsoft Office PowerPoint</Application>
  <PresentationFormat>Bildschirmpräsentation (4:3)</PresentationFormat>
  <Paragraphs>695</Paragraphs>
  <Slides>31</Slides>
  <Notes>31</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Links</vt:lpstr>
      </vt:variant>
      <vt:variant>
        <vt:i4>51</vt:i4>
      </vt:variant>
      <vt:variant>
        <vt:lpstr>Folientitel</vt:lpstr>
      </vt:variant>
      <vt:variant>
        <vt:i4>31</vt:i4>
      </vt:variant>
    </vt:vector>
  </HeadingPairs>
  <TitlesOfParts>
    <vt:vector size="87" baseType="lpstr">
      <vt:lpstr>Arial</vt:lpstr>
      <vt:lpstr>Arial Unicode MS</vt:lpstr>
      <vt:lpstr>Symbol</vt:lpstr>
      <vt:lpstr>Wingdings</vt:lpstr>
      <vt:lpstr>Hauck Aufhäuser Lampe 4:3</vt:lpstr>
      <vt:lpstr>file:///\\bhl.zmi\bhldfs\group\0-00152\Währungen\DS_Performance.xlsm!Grafiken!%5bDS_Performance.xlsm%5dGrafiken%20Diagramm%2017</vt:lpstr>
      <vt:lpstr>file:///\\bhl.zmi\bhldfs\group\0-00152\Währungen\DS_Performance.xlsm!Grafiken!%5bDS_Performance.xlsm%5dGrafiken%20Diagramm%2011</vt:lpstr>
      <vt:lpstr>file:///\\bhl.zmi\bhldfs\group\0-00152\C_Sonstiges\Finanzmarktdaten_Überblick.xlsm!Währungskompass%20FX-Tabelle_HAL!Z3S1:Z16S8</vt:lpstr>
      <vt:lpstr>file:///\\bhl.zmi\bhldfs\group\0-00152\Währungen\DS_Andere%20Länder.xlsm!Grafiken!%5bDS_Andere%20Länder.xlsm%5dGrafiken%20Diagramm%2046-6</vt:lpstr>
      <vt:lpstr>file:///\\bhl.zmi\bhldfs\group\0-00152\Währungen\DS_Andere%20Länder.xlsm!Grafiken!%5bDS_Andere%20Länder.xlsm%5dGrafiken%20Diagramm%205-4</vt:lpstr>
      <vt:lpstr>file:///\\bhl.zmi\bhldfs\group\0-00152\Währungen\DS_Andere%20Länder.xlsm!Grafiken!%5bDS_Andere%20Länder.xlsm%5dGrafiken%20Diagramm%205-5</vt:lpstr>
      <vt:lpstr>file:///\\bhl.zmi\bhldfs\group\0-00152\Währungen\DS_Andere%20Länder.xlsm!Grafiken!%5bDS_Andere%20Länder.xlsm%5dGrafiken%20Diagramm%2038-2</vt:lpstr>
      <vt:lpstr>file:///\\bhl.zmi\bhldfs\group\0-00152\Währungen\DS_Andere%20Länder.xlsm!Grafiken!%5bDS_Andere%20Länder.xlsm%5dGrafiken%20Diagramm%2038-8</vt:lpstr>
      <vt:lpstr>file:///\\bhl.zmi\bhldfs\group\0-00152\Währungen\DS_Andere%20Länder.xlsm!Grafiken!%5bDS_Andere%20Länder.xlsm%5dGrafiken%20Diagramm%2038-1</vt:lpstr>
      <vt:lpstr>file:///\\bhl.zmi\bhldfs\group\0-00152\Währungen\DS_Andere%20Länder.xlsm!Grafiken!%5bDS_Andere%20Länder.xlsm%5dGrafiken%20Diagramm%205-6</vt:lpstr>
      <vt:lpstr>file:///\\bhl.zmi\bhldfs\group\0-00152\Währungen\DS_Andere%20Länder.xlsm!Grafiken!%5bDS_Andere%20Länder.xlsm%5dGrafiken%20Diagramm%2032</vt:lpstr>
      <vt:lpstr>file:///\\bhl.zmi\bhldfs\group\0-00152\Währungen\DS_Andere%20Länder.xlsm!Grafiken!%5bDS_Andere%20Länder.xlsm%5dGrafiken%20Diagramm%2031-1</vt:lpstr>
      <vt:lpstr>file:///\\bhl.zmi\bhldfs\group\0-00152\Währungen\DS_Andere%20Länder.xlsm!Grafiken!%5bDS_Andere%20Länder.xlsm%5dGrafiken%20Diagramm%2042-2</vt:lpstr>
      <vt:lpstr>file:///\\bhl.zmi\bhldfs\group\0-00152\Währungen\DS_Andere%20Länder.xlsm!Grafiken!%5bDS_Andere%20Länder.xlsm%5dGrafiken%20Diagramm%205-8</vt:lpstr>
      <vt:lpstr>file:///\\bhl.zmi\bhldfs\group\0-00152\Währungen\DS_Andere%20Länder.xlsm!Grafiken!%5bDS_Andere%20Länder.xlsm%5dGrafiken%20Diagramm%206</vt:lpstr>
      <vt:lpstr>file:///\\bhl.zmi\bhldfs\group\0-00152\Währungen\DS_Andere%20Länder.xlsm!Grafiken!%5bDS_Andere%20Länder.xlsm%5dGrafiken%20Diagramm%207-2</vt:lpstr>
      <vt:lpstr>file:///\\bhl.zmi\bhldfs\group\0-00152\Währungen\DS_Andere%20Länder.xlsm!Grafiken!%5bDS_Andere%20Länder.xlsm%5dGrafiken%20Diagramm%208-1</vt:lpstr>
      <vt:lpstr>file:///\\bhl.zmi\bhldfs\group\0-00152\Währungen\DS_Andere%20Länder.xlsm!Grafiken!%5bDS_Andere%20Länder.xlsm%5dGrafiken%20Diagramm%2026</vt:lpstr>
      <vt:lpstr>file:///\\bhl.zmi\bhldfs\group\0-00152\Währungen\DS_Andere%20Länder.xlsm!Grafiken!%5bDS_Andere%20Länder.xlsm%5dGrafiken%20Diagramm%205-9</vt:lpstr>
      <vt:lpstr>file:///\\bhl.zmi\bhldfs\group\0-00152\Währungen\DS_Andere%20Länder.xlsm!Grafiken!%5bDS_Andere%20Länder.xlsm%5dGrafiken%20Diagramm%2027</vt:lpstr>
      <vt:lpstr>file:///\\bhl.zmi\bhldfs\group\0-00152\Währungen\DS_Andere%20Länder.xlsm!Grafiken!%5bDS_Andere%20Länder.xlsm%5dGrafiken%20Diagramm%2028-2</vt:lpstr>
      <vt:lpstr>file:///\\bhl.zmi\bhldfs\group\0-00152\Währungen\DS_Andere%20Länder.xlsm!Grafiken!%5bDS_Andere%20Länder.xlsm%5dGrafiken%20Diagramm%2047</vt:lpstr>
      <vt:lpstr>file:///\\bhl.zmi\bhldfs\group\0-00152\Währungen\DS_Andere%20Länder.xlsm!Grafiken!%5bDS_Andere%20Länder.xlsm%5dGrafiken%20Diagramm%20151</vt:lpstr>
      <vt:lpstr>file:///\\bhl.zmi\bhldfs\group\0-00152\Währungen\DS_Andere%20Länder.xlsm!Grafiken!%5bDS_Andere%20Länder.xlsm%5dGrafiken%20Diagramm%2046-1</vt:lpstr>
      <vt:lpstr>file:///\\bhl.zmi\bhldfs\group\0-00152\Währungen\DS_Andere%20Länder.xlsm!Grafiken!%5bDS_Andere%20Länder.xlsm%5dGrafiken%20Diagramm%2029</vt:lpstr>
      <vt:lpstr>file:///\\bhl.zmi\bhldfs\group\0-00152\Währungen\DS_Andere%20Länder.xlsm!Grafiken!%5bDS_Andere%20Länder.xlsm%5dGrafiken%20Diagramm%205-11</vt:lpstr>
      <vt:lpstr>file:///\\bhl.zmi\bhldfs\group\0-00152\Währungen\DS_Andere%20Länder.xlsm!Grafiken!%5bDS_Andere%20Länder.xlsm%5dGrafiken%20Diagramm%2063</vt:lpstr>
      <vt:lpstr>file:///\\bhl.zmi\bhldfs\group\0-00152\Währungen\DS_Andere%20Länder.xlsm!Grafiken!%5bDS_Andere%20Länder.xlsm%5dGrafiken%20Diagramm%2064</vt:lpstr>
      <vt:lpstr>file:///\\bhl.zmi\bhldfs\group\0-00152\Währungen\DS_Andere%20Länder.xlsm!Grafiken!%5bDS_Andere%20Länder.xlsm%5dGrafiken%20Diagramm%2065-2</vt:lpstr>
      <vt:lpstr>file:///\\bhl.zmi\bhldfs\group\0-00152\Währungen\DS_Andere%20Länder.xlsm!Kleine%20Grafiken!%5bDS_Andere%20Länder.xlsm%5dKleine%20Grafiken%20Diagramm%2024</vt:lpstr>
      <vt:lpstr>file:///\\bhl.zmi\bhldfs\group\0-00152\Währungen\DS_Andere%20Länder.xlsm!Kleine%20Grafiken!%5bDS_Andere%20Länder.xlsm%5dKleine%20Grafiken%20Diagramm%2021</vt:lpstr>
      <vt:lpstr>file:///\\bhl.zmi\bhldfs\group\0-00152\Währungen\DS_Andere%20Länder.xlsm!Kleine%20Grafiken!%5bDS_Andere%20Länder.xlsm%5dKleine%20Grafiken%20Diagramm%2022</vt:lpstr>
      <vt:lpstr>file:///\\bhl.zmi\bhldfs\group\0-00152\Währungen\DS_Andere%20Länder.xlsm!Kleine%20Grafiken!%5bDS_Andere%20Länder.xlsm%5dKleine%20Grafiken%20Diagramm%2016</vt:lpstr>
      <vt:lpstr>file:///\\bhl.zmi\bhldfs\group\0-00152\Währungen\DS_Andere%20Länder.xlsm!Kleine%20Grafiken!%5bDS_Andere%20Länder.xlsm%5dKleine%20Grafiken%20Diagramm%2025</vt:lpstr>
      <vt:lpstr>file:///\\bhl.zmi\bhldfs\group\0-00152\Währungen\DS_Andere%20Länder.xlsm!Kleine%20Grafiken!%5bDS_Andere%20Länder.xlsm%5dKleine%20Grafiken%20Diagramm%2023</vt:lpstr>
      <vt:lpstr>file:///\\bhl.zmi\bhldfs\group\0-00152\Währungen\DS_Andere%20Länder.xlsm!Kleine%20Grafiken!%5bDS_Andere%20Länder.xlsm%5dKleine%20Grafiken%20Diagramm%2026</vt:lpstr>
      <vt:lpstr>file:///\\bhl.zmi\bhldfs\group\0-00152\Währungen\DS_Andere%20Länder.xlsm!Kleine%20Grafiken!%5bDS_Andere%20Länder.xlsm%5dKleine%20Grafiken%20Diagramm%2028</vt:lpstr>
      <vt:lpstr>file:///\\bhl.zmi\bhldfs\group\0-00152\Währungen\DS_Andere%20Länder.xlsm!Kleine%20Grafiken!%5bDS_Andere%20Länder.xlsm%5dKleine%20Grafiken%20Diagramm%2037</vt:lpstr>
      <vt:lpstr>file:///\\bhl.zmi\bhldfs\group\0-00152\Währungen\DS_Andere%20Länder.xlsm!Kleine%20Grafiken!%5bDS_Andere%20Länder.xlsm%5dKleine%20Grafiken%20Diagramm%2038</vt:lpstr>
      <vt:lpstr>file:///\\bhl.zmi\bhldfs\group\0-00152\Währungen\DS_Andere%20Länder.xlsm!Kleine%20Grafiken!%5bDS_Andere%20Länder.xlsm%5dKleine%20Grafiken%20Diagramm%2039</vt:lpstr>
      <vt:lpstr>file:///\\bhl.zmi\bhldfs\group\0-00152\Währungen\DS_Andere%20Länder.xlsm!Kleine%20Grafiken!%5bDS_Andere%20Länder.xlsm%5dKleine%20Grafiken%20Diagramm%2020</vt:lpstr>
      <vt:lpstr>file:///\\bhl.zmi\bhldfs\group\0-00152\Währungen\DS_Andere%20Länder.xlsm!Kleine%20Grafiken!%5bDS_Andere%20Länder.xlsm%5dKleine%20Grafiken%20Diagramm%2033</vt:lpstr>
      <vt:lpstr>file:///\\bhl.zmi\bhldfs\group\0-00152\Währungen\DS_Andere%20Länder.xlsm!Kleine%20Grafiken!%5bDS_Andere%20Länder.xlsm%5dKleine%20Grafiken%20Diagramm%2032</vt:lpstr>
      <vt:lpstr>file:///\\bhl.zmi\bhldfs\group\0-00152\Währungen\DS_Andere%20Länder.xlsm!Kleine%20Grafiken!%5bDS_Andere%20Länder.xlsm%5dKleine%20Grafiken%20Diagramm%2035</vt:lpstr>
      <vt:lpstr>file:///\\bhl.zmi\bhldfs\group\0-00152\Währungen\DS_Andere%20Länder.xlsm!Kleine%20Grafiken!%5bDS_Andere%20Länder.xlsm%5dKleine%20Grafiken%20Diagramm%2036</vt:lpstr>
      <vt:lpstr>file:///\\bhl.zmi\bhldfs\group\0-00152\C_Sonstiges\Finanzmarktdaten_Überblick.xlsm!Währungskompass%20Zins-BIP_HAL!Z43S13:Z54S24</vt:lpstr>
      <vt:lpstr>file:///\\bhl.zmi\bhldfs\group\0-00152\C_Sonstiges\Finanzmarktdaten_Überblick.xlsm!Währungskompass%20Zins-BIP_HAL!Z6S2:Z20S12</vt:lpstr>
      <vt:lpstr>file:///\\bhl.zmi\bhldfs\group\0-00152\Währungen\DS_Andere%20Länder.xlsm!Übersicht%20Leitzinsen!Z4S2:Z25S13</vt:lpstr>
      <vt:lpstr>file:///\\bhl.zmi\bhldfs\group\0-00152\B_Präsentationen\Glossar_Präsentationen.xlsx!Abkürzungen%20Währungskomp!Z4S2:Z27S8</vt:lpstr>
      <vt:lpstr>file:///\\bhl.zmi\bhldfs\group\0-00152\B_Präsentationen\Glossar_Präsentationen.xlsx!Begriffe%20Währungskomp_Seite%201%20!Z4S2:Z20S4</vt:lpstr>
      <vt:lpstr>file:///\\bhl.zmi\bhldfs\group\0-00152\B_Präsentationen\Glossar_Präsentationen.xlsx!Begriffe%20Währungskomp_Seite%202!Z4S2:Z19S4</vt:lpstr>
      <vt:lpstr>Währungskompass</vt:lpstr>
      <vt:lpstr>#Währungen</vt:lpstr>
      <vt:lpstr>Sichere Häfen vorerst hoch im Kurs</vt:lpstr>
      <vt:lpstr>EUR-Performance: Geld- und Geopolitik geben den Ton an </vt:lpstr>
      <vt:lpstr>Währungsprognosen</vt:lpstr>
      <vt:lpstr>EUR: EZB schwacher Unterstützer</vt:lpstr>
      <vt:lpstr>USD: Fundamental gut unterstützt</vt:lpstr>
      <vt:lpstr>USD: Fundamental gut unterstützt</vt:lpstr>
      <vt:lpstr>GBP: Bank of England im Rücken</vt:lpstr>
      <vt:lpstr>GBP: Bank of England im Rücken</vt:lpstr>
      <vt:lpstr>CHF: Stabil nicht nur als sicherer Hafen</vt:lpstr>
      <vt:lpstr>CHF: Stabil nicht nur als sicherer Hafen</vt:lpstr>
      <vt:lpstr>PLN: Höhere Risikoprämie belastet</vt:lpstr>
      <vt:lpstr>PLN: Höhere Risikoprämie belastet</vt:lpstr>
      <vt:lpstr>CNY: Festigung ohne Applaus</vt:lpstr>
      <vt:lpstr>CNY: Festigung ohne Applaus</vt:lpstr>
      <vt:lpstr>NOK: Rohölpreis und Leitzins tragen</vt:lpstr>
      <vt:lpstr>NOK: Rohölpreis und Leitzins tragen</vt:lpstr>
      <vt:lpstr>Skandinavien</vt:lpstr>
      <vt:lpstr>Osteuropa</vt:lpstr>
      <vt:lpstr>Dollar-Satelliten und Mexikanischer Peso</vt:lpstr>
      <vt:lpstr>Schwellenländer</vt:lpstr>
      <vt:lpstr>Wachstum- und Inflationsprognosen</vt:lpstr>
      <vt:lpstr>Zinsprognosen*</vt:lpstr>
      <vt:lpstr>Leitzinsen</vt:lpstr>
      <vt:lpstr>Abkürzungen</vt:lpstr>
      <vt:lpstr>Erläuterungen</vt:lpstr>
      <vt:lpstr>Erläuterungen</vt:lpstr>
      <vt:lpstr>Ihre Ansprechpartner im Economic Research</vt:lpstr>
      <vt:lpstr>Wichtige Hinweise</vt:lpstr>
      <vt:lpstr>Wichtige Hinweise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Verena Kohl</dc:creator>
  <cp:lastModifiedBy>Lukoschek, Susanne</cp:lastModifiedBy>
  <cp:revision>236</cp:revision>
  <cp:lastPrinted>2022-03-24T10:59:56Z</cp:lastPrinted>
  <dcterms:created xsi:type="dcterms:W3CDTF">2021-11-06T09:31:09Z</dcterms:created>
  <dcterms:modified xsi:type="dcterms:W3CDTF">2022-03-24T11:17:26Z</dcterms:modified>
</cp:coreProperties>
</file>